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5">
  <p:sldMasterIdLst>
    <p:sldMasterId id="2147483765" r:id="rId1"/>
  </p:sldMasterIdLst>
  <p:notesMasterIdLst>
    <p:notesMasterId r:id="rId46"/>
  </p:notesMasterIdLst>
  <p:handoutMasterIdLst>
    <p:handoutMasterId r:id="rId47"/>
  </p:handoutMasterIdLst>
  <p:sldIdLst>
    <p:sldId id="256" r:id="rId2"/>
    <p:sldId id="688" r:id="rId3"/>
    <p:sldId id="682" r:id="rId4"/>
    <p:sldId id="681" r:id="rId5"/>
    <p:sldId id="531" r:id="rId6"/>
    <p:sldId id="685" r:id="rId7"/>
    <p:sldId id="655" r:id="rId8"/>
    <p:sldId id="701" r:id="rId9"/>
    <p:sldId id="702" r:id="rId10"/>
    <p:sldId id="693" r:id="rId11"/>
    <p:sldId id="703" r:id="rId12"/>
    <p:sldId id="704" r:id="rId13"/>
    <p:sldId id="690" r:id="rId14"/>
    <p:sldId id="705" r:id="rId15"/>
    <p:sldId id="691" r:id="rId16"/>
    <p:sldId id="683" r:id="rId17"/>
    <p:sldId id="694" r:id="rId18"/>
    <p:sldId id="696" r:id="rId19"/>
    <p:sldId id="695" r:id="rId20"/>
    <p:sldId id="684" r:id="rId21"/>
    <p:sldId id="393" r:id="rId22"/>
    <p:sldId id="697" r:id="rId23"/>
    <p:sldId id="539" r:id="rId24"/>
    <p:sldId id="541" r:id="rId25"/>
    <p:sldId id="664" r:id="rId26"/>
    <p:sldId id="542" r:id="rId27"/>
    <p:sldId id="699" r:id="rId28"/>
    <p:sldId id="700" r:id="rId29"/>
    <p:sldId id="671" r:id="rId30"/>
    <p:sldId id="672" r:id="rId31"/>
    <p:sldId id="673" r:id="rId32"/>
    <p:sldId id="676" r:id="rId33"/>
    <p:sldId id="677" r:id="rId34"/>
    <p:sldId id="557" r:id="rId35"/>
    <p:sldId id="698" r:id="rId36"/>
    <p:sldId id="652" r:id="rId37"/>
    <p:sldId id="665" r:id="rId38"/>
    <p:sldId id="667" r:id="rId39"/>
    <p:sldId id="560" r:id="rId40"/>
    <p:sldId id="561" r:id="rId41"/>
    <p:sldId id="668" r:id="rId42"/>
    <p:sldId id="669" r:id="rId43"/>
    <p:sldId id="670" r:id="rId44"/>
    <p:sldId id="678" r:id="rId45"/>
  </p:sldIdLst>
  <p:sldSz cx="9144000" cy="6858000" type="screen4x3"/>
  <p:notesSz cx="6858000" cy="9926638"/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9966FF"/>
    <a:srgbClr val="FF0000"/>
    <a:srgbClr val="862254"/>
    <a:srgbClr val="932968"/>
    <a:srgbClr val="000000"/>
    <a:srgbClr val="800000"/>
    <a:srgbClr val="0000CC"/>
    <a:srgbClr val="0C0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4624" autoAdjust="0"/>
  </p:normalViewPr>
  <p:slideViewPr>
    <p:cSldViewPr>
      <p:cViewPr varScale="1">
        <p:scale>
          <a:sx n="115" d="100"/>
          <a:sy n="115" d="100"/>
        </p:scale>
        <p:origin x="130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7738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5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41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C36370E5-EC44-4159-9CB3-86CE9AA3F0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7738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FA7DF6D0-D3E5-48ED-8830-A4E2DBA56F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BF20DF2-BB00-4807-8DBB-0FF05C76C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3D7FC2-BEFF-4E81-A16F-640490750844}" type="slidenum">
              <a:rPr lang="en-US" altLang="pt-BR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1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CC68-64C1-0145-8F50-0C60C36E6C4A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8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A713-9F7F-5042-BDA7-4ABA8004C57E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45DEA-FAAA-1D4C-8E94-B091FFF092F0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01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E3C22-60BB-7C44-A0ED-66667C2E7E82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3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300-F454-0049-8D56-72250E45CEC7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4C315-6435-4DB1-BA5B-38030274F8EE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3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C709-C3AA-8F49-8F18-CC7B9C776BBA}" type="datetime1">
              <a:rPr lang="pt-BR" smtClean="0"/>
              <a:t>08/03/2020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8412-EED3-4550-8CBF-FB9AF91DC8A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5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757A-4400-6946-A6E9-B42F70C2FA2A}" type="datetime1">
              <a:rPr lang="pt-BR" smtClean="0"/>
              <a:t>08/03/2020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53DA-9C16-4BCF-A5FC-14BADC37E39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2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5416"/>
            <a:ext cx="9144000" cy="1325563"/>
          </a:xfrm>
        </p:spPr>
        <p:txBody>
          <a:bodyPr>
            <a:normAutofit/>
          </a:bodyPr>
          <a:lstStyle>
            <a:lvl1pPr algn="ctr">
              <a:defRPr sz="3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A4CA-676B-8B40-9E4E-77674CF5EE3B}" type="datetime1">
              <a:rPr lang="pt-BR" smtClean="0"/>
              <a:t>08/03/2020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55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0971-0527-9F49-AF09-FC09E6D61AED}" type="datetime1">
              <a:rPr lang="pt-BR" smtClean="0"/>
              <a:t>08/03/2020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C44DB-F8D7-4AA6-A6CD-A10EBDD2F3EA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3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0270-5356-D84F-B97A-467690B3E412}" type="datetime1">
              <a:rPr lang="pt-BR" smtClean="0"/>
              <a:t>08/03/2020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C397-36A8-4E05-937C-E709C0A6F2ED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7DE5-863F-A941-B22A-35C5F7CF64FA}" type="datetime1">
              <a:rPr lang="pt-BR" smtClean="0"/>
              <a:t>08/03/2020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B2E7-AD0C-4C5F-81D0-69E57E018332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44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B07A3-6B6B-9E44-884A-946119E00CC8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01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5.gif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664" y="2636912"/>
            <a:ext cx="6434345" cy="1371600"/>
          </a:xfrm>
          <a:noFill/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C00000"/>
                </a:solidFill>
                <a:latin typeface="+mn-lt"/>
              </a:rPr>
              <a:t>FÍSICA EXPERIMENTAL </a:t>
            </a:r>
            <a:br>
              <a:rPr lang="pt-BR" sz="4400" dirty="0">
                <a:solidFill>
                  <a:srgbClr val="C00000"/>
                </a:solidFill>
                <a:latin typeface="+mn-lt"/>
              </a:rPr>
            </a:br>
            <a:r>
              <a:rPr lang="pt-BR" sz="4400" dirty="0" smtClean="0">
                <a:solidFill>
                  <a:srgbClr val="C00000"/>
                </a:solidFill>
                <a:latin typeface="+mn-lt"/>
              </a:rPr>
              <a:t>2020/01</a:t>
            </a:r>
            <a:endParaRPr lang="pt-BR" sz="4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91880" y="4962006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Universidade Federal do Espírito Santo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Ciências Exatas - CCE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Física - DFIS</a:t>
            </a:r>
          </a:p>
        </p:txBody>
      </p:sp>
      <p:pic>
        <p:nvPicPr>
          <p:cNvPr id="7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6133"/>
            <a:ext cx="2609693" cy="17892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192"/>
            <a:ext cx="1809201" cy="1887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FIS09057 - </a:t>
            </a:r>
            <a:r>
              <a:rPr lang="fr-FR" dirty="0" smtClean="0"/>
              <a:t>Exp1 </a:t>
            </a:r>
            <a:r>
              <a:rPr lang="fr-FR" dirty="0"/>
              <a:t>- </a:t>
            </a:r>
            <a:r>
              <a:rPr lang="fr-FR" dirty="0" smtClean="0"/>
              <a:t>Engenharas</a:t>
            </a:r>
            <a:endParaRPr lang="fr-F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" y="515467"/>
            <a:ext cx="7985683" cy="59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FIS09057 - Exp1 - Engenharas</a:t>
            </a:r>
            <a:endParaRPr lang="fr-F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" y="1872760"/>
            <a:ext cx="7985683" cy="27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FIS09057 - Exp1 - Engenharas</a:t>
            </a:r>
            <a:endParaRPr lang="fr-F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152525"/>
            <a:ext cx="81248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5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 smtClean="0"/>
              <a:t>FIS06090 - Exp2 - Física</a:t>
            </a:r>
            <a:endParaRPr lang="fr-F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757086-D4E3-954A-AC3C-6EC8328E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66831"/>
            <a:ext cx="7344815" cy="59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FIS06090 - Exp2 - Física</a:t>
            </a:r>
            <a:endParaRPr lang="fr-F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757086-D4E3-954A-AC3C-6EC8328E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81343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FIS06090 - Exp2 - Física</a:t>
            </a:r>
            <a:endParaRPr lang="fr-F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14462"/>
            <a:ext cx="8143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9C6EB-1C74-FC43-AE5D-2D25ADA0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DESENVOLVIMENTO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ço Reservado para Conteúdo 5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242854" y="836712"/>
                <a:ext cx="8588375" cy="3455988"/>
              </a:xfrm>
              <a:ln>
                <a:solidFill>
                  <a:schemeClr val="tx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algn="just">
                  <a:buFont typeface="Wingdings 2" pitchFamily="18" charset="2"/>
                  <a:buChar char=""/>
                </a:pPr>
                <a:r>
                  <a:rPr lang="pt-BR" b="1" dirty="0" smtClean="0"/>
                  <a:t>Condições para aprovação:</a:t>
                </a:r>
              </a:p>
              <a:p>
                <a:pPr marL="0" indent="0" algn="just">
                  <a:buNone/>
                </a:pPr>
                <a:endParaRPr lang="pt-BR" b="1" dirty="0"/>
              </a:p>
              <a:p>
                <a:pPr marL="321461" indent="-257168" algn="just"/>
                <a:r>
                  <a:rPr lang="pt-BR" dirty="0"/>
                  <a:t>Média Parcial (MP)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𝑅𝑒𝑙𝑎𝑡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𝑟𝑖𝑜𝑠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𝐴𝑣𝑎𝑙𝑖𝑎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çõ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𝑒𝑠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𝑆𝑒𝑚𝑖𝑛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𝑟𝑖𝑜𝑠</m:t>
                            </m:r>
                          </m:e>
                        </m:nary>
                      </m:e>
                    </m:nary>
                  </m:oMath>
                </a14:m>
                <a:endParaRPr lang="pt-BR" dirty="0"/>
              </a:p>
              <a:p>
                <a:pPr marL="321461" indent="-257168" algn="just"/>
                <a:r>
                  <a:rPr lang="pt-BR" dirty="0"/>
                  <a:t>Se MP ≥ 7,0 Pontos </a:t>
                </a:r>
                <a:r>
                  <a:rPr lang="pt-BR" dirty="0">
                    <a:sym typeface="Wingdings" panose="05000000000000000000" pitchFamily="2" charset="2"/>
                  </a:rPr>
                  <a:t> Aluno aprovado e Dispensado da Prova Final;</a:t>
                </a:r>
              </a:p>
              <a:p>
                <a:pPr marL="64293" indent="0" algn="just">
                  <a:buNone/>
                </a:pPr>
                <a:endParaRPr lang="pt-BR" dirty="0">
                  <a:sym typeface="Wingdings" panose="05000000000000000000" pitchFamily="2" charset="2"/>
                </a:endParaRPr>
              </a:p>
              <a:p>
                <a:pPr marL="321461" indent="-257168" algn="just"/>
                <a:r>
                  <a:rPr lang="pt-BR" dirty="0">
                    <a:sym typeface="Wingdings" panose="05000000000000000000" pitchFamily="2" charset="2"/>
                  </a:rPr>
                  <a:t>Se MP ≤ 7,0 Pontos  O aluno que tiver frequência pelo menos 75% de frequência terá o direito de fazer a Prova Final (PF);</a:t>
                </a:r>
              </a:p>
              <a:p>
                <a:pPr marL="321461" indent="-257168" algn="just"/>
                <a:endParaRPr lang="pt-BR" dirty="0">
                  <a:sym typeface="Wingdings" panose="05000000000000000000" pitchFamily="2" charset="2"/>
                </a:endParaRPr>
              </a:p>
              <a:p>
                <a:pPr marL="664352" lvl="1" indent="-257168" algn="just"/>
                <a:r>
                  <a:rPr lang="pt-BR" sz="2800" dirty="0">
                    <a:sym typeface="Wingdings" panose="05000000000000000000" pitchFamily="2" charset="2"/>
                  </a:rPr>
                  <a:t>Então: (MP + PF)/2 ≥ 5,0 Pontos  Aluno Aprovado</a:t>
                </a:r>
              </a:p>
              <a:p>
                <a:pPr marL="664352" lvl="1" indent="-257168" algn="just"/>
                <a:r>
                  <a:rPr lang="pt-BR" sz="2800" dirty="0"/>
                  <a:t>Senão: (MP+PF)/2 ≤ 5,0 Pontos </a:t>
                </a:r>
                <a:r>
                  <a:rPr lang="pt-BR" sz="2800" dirty="0">
                    <a:sym typeface="Wingdings" panose="05000000000000000000" pitchFamily="2" charset="2"/>
                  </a:rPr>
                  <a:t> Aluno Reprovado</a:t>
                </a:r>
              </a:p>
              <a:p>
                <a:pPr marL="664352" lvl="1" indent="-257168" algn="just"/>
                <a:endParaRPr lang="pt-BR" sz="2100" dirty="0"/>
              </a:p>
              <a:p>
                <a:pPr marL="64292" indent="0" algn="just">
                  <a:buNone/>
                </a:pPr>
                <a:endParaRPr lang="pt-BR" sz="1200" dirty="0"/>
              </a:p>
              <a:p>
                <a:pPr marL="64292" indent="0" algn="just">
                  <a:buNone/>
                </a:pPr>
                <a:endParaRPr lang="pt-BR" sz="1200" dirty="0"/>
              </a:p>
              <a:p>
                <a:pPr marL="64292" indent="0" algn="just">
                  <a:buNone/>
                </a:pPr>
                <a:endParaRPr lang="pt-BR" sz="1200" dirty="0"/>
              </a:p>
              <a:p>
                <a:pPr marL="64292" indent="0" algn="just">
                  <a:buNone/>
                </a:pPr>
                <a:endParaRPr lang="pt-BR" sz="1125" dirty="0"/>
              </a:p>
              <a:p>
                <a:pPr marL="64292" indent="0" algn="just">
                  <a:buNone/>
                </a:pPr>
                <a:endParaRPr lang="fr-FR" sz="1125" dirty="0"/>
              </a:p>
              <a:p>
                <a:pPr>
                  <a:buNone/>
                </a:pPr>
                <a:endParaRPr lang="pt-BR" sz="1800" dirty="0"/>
              </a:p>
            </p:txBody>
          </p:sp>
        </mc:Choice>
        <mc:Fallback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42854" y="836712"/>
                <a:ext cx="8588375" cy="3455988"/>
              </a:xfrm>
              <a:blipFill>
                <a:blip r:embed="rId2"/>
                <a:stretch>
                  <a:fillRect l="-638" t="-3515" r="-8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333239" y="5013176"/>
            <a:ext cx="8532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Manual do Estudante da UFES: Para ser aprovado em uma disciplina, segundo o Regimento Geral da </a:t>
            </a:r>
            <a:r>
              <a:rPr lang="pt-BR" dirty="0" err="1"/>
              <a:t>Ufes</a:t>
            </a:r>
            <a:r>
              <a:rPr lang="pt-BR" dirty="0"/>
              <a:t>, é necessário que o estudante tenha presença em pelo menos 75% das aulas e média final igual ou superior a 5, sendo que, quem obtiver média semestral igual ou superior a 7 ficará dispensado da avaliação final.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5FA916-26AC-8843-B370-302FD85F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F2A3-D542-7743-823E-17AF085D1DE7}" type="datetime1">
              <a:rPr lang="pt-BR" smtClean="0"/>
              <a:t>08/03/2020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D1B1DD3-1A66-A944-9B76-EB54C386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0309385-B696-344F-A74D-4A19DE16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F5AE07-E053-3F4C-A4E0-7A2B3C1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DESENVOLVIMENTO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BEE9A9-F0CC-894B-A13C-CA826579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8294-BA97-E346-89A7-C36568AB9C50}" type="datetime1">
              <a:rPr lang="pt-BR" smtClean="0"/>
              <a:t>08/03/2020</a:t>
            </a:fld>
            <a:endParaRPr lang="fr-F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D2B3FA6-A557-4749-AB6C-C3C1A1CC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3" y="1010147"/>
            <a:ext cx="8553655" cy="46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8351CB-545F-3543-A56B-1F5EF9E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DESENVOLVIMENTO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48A3C778-4BA1-8044-8F47-0EB3AD88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8DFF-CD1A-C149-8C67-613674C5A16A}" type="datetime1">
              <a:rPr lang="pt-BR" smtClean="0"/>
              <a:t>08/03/2020</a:t>
            </a:fld>
            <a:endParaRPr lang="fr-F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CF0C7A4A-1F3A-0C41-9D3C-8233DD45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4" y="975146"/>
            <a:ext cx="8553655" cy="47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7F9A411-DEE4-C945-AB51-E9AC7F17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DESENVOLVIMENTO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5" y="908720"/>
            <a:ext cx="8466349" cy="45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FF0000"/>
                </a:solidFill>
              </a:rPr>
              <a:t>NORMAS</a:t>
            </a:r>
            <a:r>
              <a:rPr lang="fr-FR" dirty="0">
                <a:solidFill>
                  <a:srgbClr val="FF0000"/>
                </a:solidFill>
              </a:rPr>
              <a:t> DE </a:t>
            </a:r>
            <a:r>
              <a:rPr lang="fr-FR" dirty="0" err="1">
                <a:solidFill>
                  <a:srgbClr val="FF0000"/>
                </a:solidFill>
              </a:rPr>
              <a:t>SEGURANÇA</a:t>
            </a:r>
            <a:r>
              <a:rPr lang="fr-FR" dirty="0">
                <a:solidFill>
                  <a:srgbClr val="FF0000"/>
                </a:solidFill>
              </a:rPr>
              <a:t> NO </a:t>
            </a:r>
            <a:r>
              <a:rPr lang="fr-FR" dirty="0" err="1">
                <a:solidFill>
                  <a:srgbClr val="FF0000"/>
                </a:solidFill>
              </a:rPr>
              <a:t>LABORATÓRIO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3" y="1563883"/>
            <a:ext cx="5505386" cy="36702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9512" y="620688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Respeitar o regulamento e as normas de segurança garantem o bem estar de todos no ambiente além de zelar pela preservação do mesmo.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5301784"/>
            <a:ext cx="1054141" cy="9909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09" y="5280761"/>
            <a:ext cx="1043722" cy="1043722"/>
          </a:xfrm>
          <a:prstGeom prst="rect">
            <a:avLst/>
          </a:prstGeom>
        </p:spPr>
      </p:pic>
      <p:sp>
        <p:nvSpPr>
          <p:cNvPr id="13" name="AutoShape 6" descr="Resultado de imagem para proibido nadar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72" y="5285026"/>
            <a:ext cx="1070217" cy="107021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26" y="4772389"/>
            <a:ext cx="2295204" cy="160664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0" y="1374541"/>
            <a:ext cx="2857500" cy="17145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90" y="3017604"/>
            <a:ext cx="2233167" cy="168134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752" y="5332947"/>
            <a:ext cx="1054850" cy="10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ChangeArrowheads="1"/>
          </p:cNvSpPr>
          <p:nvPr/>
        </p:nvSpPr>
        <p:spPr bwMode="auto">
          <a:xfrm>
            <a:off x="251520" y="725216"/>
            <a:ext cx="8640960" cy="468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NÃO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será permitido,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em hipótese nenhuma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, o uso de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calculadoras programáveis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(tipo HP ou similares) e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celulares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, em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provas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e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testes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. Entretanto, recomenda-se a utilização de uma calculadora científica comum.</a:t>
            </a:r>
            <a:endParaRPr lang="fr-FR" sz="2000" dirty="0">
              <a:solidFill>
                <a:sysClr val="windowText" lastClr="000000"/>
              </a:solidFill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71446" algn="l"/>
              </a:tabLst>
            </a:pP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</a:t>
            </a:r>
            <a:endParaRPr lang="fr-FR" sz="2000" dirty="0">
              <a:solidFill>
                <a:sysClr val="windowText" lastClr="000000"/>
              </a:solidFill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Praticamente em todas as aulas ocorrem avaliações; A reposição destas aulas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SOMENTE OCORRERÁ MEDIANTE A APRESENTAÇÃO DE ATESTADO MÉDICO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. A aula de reposição deverá ser agendada com o professor de acordo com  a disponibilidade deste;</a:t>
            </a:r>
            <a:endParaRPr lang="fr-FR" sz="2000" dirty="0">
              <a:solidFill>
                <a:sysClr val="windowText" lastClr="000000"/>
              </a:solidFill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endParaRPr lang="fr-FR" sz="2000" dirty="0">
              <a:solidFill>
                <a:sysClr val="windowText" lastClr="000000"/>
              </a:solidFill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Os relatórios das experiências (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1 relatório por grupo</a:t>
            </a:r>
            <a:r>
              <a:rPr lang="pt-BR" sz="2000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) deverão ser apresentados na aula seguinte daquela da realização da experiência, </a:t>
            </a:r>
            <a:r>
              <a:rPr lang="pt-BR" sz="2000" b="1" dirty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sem prorrogação</a:t>
            </a:r>
            <a:r>
              <a:rPr lang="pt-BR" sz="2000" dirty="0" smtClean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endParaRPr lang="pt-BR" sz="2000" dirty="0">
              <a:solidFill>
                <a:sysClr val="windowText" lastClr="000000"/>
              </a:solidFill>
              <a:ea typeface="Times New Roman" pitchFamily="18" charset="0"/>
              <a:cs typeface="Tahoma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71446" algn="l"/>
              </a:tabLst>
            </a:pPr>
            <a:r>
              <a:rPr lang="pt-BR" sz="2000" dirty="0" smtClean="0">
                <a:solidFill>
                  <a:sysClr val="windowText" lastClr="000000"/>
                </a:solidFill>
                <a:ea typeface="Times New Roman" pitchFamily="18" charset="0"/>
                <a:cs typeface="Tahoma" pitchFamily="34" charset="0"/>
              </a:rPr>
              <a:t> As questões nos roteiros devem ser entregadas antes da execução do Experimento. Esta atividade é INDIVIDUAL. O aluno que não entregar esta atividade não poderá fazer o experimento e não terá direito a reposição.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111D3D-1FA4-7D45-98F4-638107DC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INFORMAÇÕES</a:t>
            </a:r>
            <a:r>
              <a:rPr lang="fr-FR" dirty="0"/>
              <a:t> GERAIS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150BBA-A583-7145-B304-93CF22EA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659D-B6BE-4844-B325-441F8AF3F3FB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5A4FB5-991C-A24C-B33F-44A18A6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25315D-37F5-634E-B105-E451B217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3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124744"/>
            <a:ext cx="2520280" cy="252028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82502" y="593387"/>
            <a:ext cx="90364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Diversas vezes em nosso cotidiano nos deparamos com grandezas físicas. Geralmente quanto tentamos responder algumas perguntas semelhantes a estas: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UFES é próxima da praia? Qual a distância?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Você chega rápido na universidade? Quanto tempo você demora?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 panela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está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quente? Qual a temperatura dela?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Este objeto que você está carregando é pesado? Qual a massa dele?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4845"/>
            <a:ext cx="3418400" cy="274540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00" y="3575246"/>
            <a:ext cx="4070432" cy="274277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14" y="3573016"/>
            <a:ext cx="1800086" cy="2754700"/>
          </a:xfrm>
          <a:prstGeom prst="rect">
            <a:avLst/>
          </a:prstGeom>
        </p:spPr>
      </p:pic>
      <p:sp>
        <p:nvSpPr>
          <p:cNvPr id="25" name="AutoShape 6" descr="Resultado de imagem para com fe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D329EC-D751-9045-B3A5-95EB45BC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97BC40-F602-C14F-8E28-ED3BA12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BFD7-B6A1-8042-92A4-16220CFC9476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D91E8C-428F-A044-BF59-ECE6CF2A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053BF-1AC6-284E-B9A6-A8E1F530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FFB5C1-2FD2-BA4A-85AB-A588E6DE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08149" y="5496520"/>
            <a:ext cx="8586787" cy="812800"/>
          </a:xfrm>
          <a:noFill/>
          <a:ln/>
        </p:spPr>
        <p:txBody>
          <a:bodyPr vert="horz" lIns="67866" tIns="33338" rIns="67866" bIns="33338" rtlCol="0">
            <a:noAutofit/>
          </a:bodyPr>
          <a:lstStyle/>
          <a:p>
            <a:pPr marL="64292" indent="0" algn="ctr">
              <a:buNone/>
            </a:pPr>
            <a:r>
              <a:rPr lang="pt-BR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sistema de unidades usado cientificamente é o </a:t>
            </a:r>
            <a:r>
              <a:rPr lang="pt-BR" sz="2400" b="1" i="1" u="sng" spc="225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Internacional</a:t>
            </a:r>
            <a:r>
              <a:rPr lang="pt-BR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(SI).</a:t>
            </a:r>
            <a:endParaRPr lang="fr-FR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7136" y="846707"/>
            <a:ext cx="2354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Grandezas Físicas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506949" y="938719"/>
            <a:ext cx="428628" cy="214314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014378" y="748241"/>
            <a:ext cx="5230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Descrevem de forma qualitativa e quantitativa as propriedades  de um corpo ou fenômeno físico.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303" y="1468693"/>
            <a:ext cx="83492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Todas as grandezas físicas podem ser expressas em termos de um pequeno número de unidades fundamentais.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66502" y="3045000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Descrição Quantitativa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3087" y="3573016"/>
            <a:ext cx="8349207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pt-B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Fazer uma medida significa comparar uma quantidade de uma dada grandeza, com outra quantidade da mesma grandeza.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165855" y="3046825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MEDIR</a:t>
            </a:r>
            <a:endParaRPr lang="pt-B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4614090" y="3180987"/>
            <a:ext cx="551765" cy="26429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08967" y="4353325"/>
            <a:ext cx="790559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lvl="0" algn="ctr"/>
            <a:r>
              <a: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É fundamental definir um padrão </a:t>
            </a:r>
            <a:r>
              <a: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definir uma</a:t>
            </a: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unidade</a:t>
            </a:r>
            <a:r>
              <a: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 grandeza.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07136" y="4788634"/>
            <a:ext cx="8325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292"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escolha de padrões de grandezas determina o sistema de unidades de todas as grandezas usadas em Física.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232B786-E0F1-4420-8B07-FB4B6AD4FF83}"/>
              </a:ext>
            </a:extLst>
          </p:cNvPr>
          <p:cNvSpPr/>
          <p:nvPr/>
        </p:nvSpPr>
        <p:spPr>
          <a:xfrm>
            <a:off x="407136" y="2222019"/>
            <a:ext cx="83637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Embora as grandezas adimensionais sejam descritas apenas por um valor numérico, elas possuem significado físico.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CFB8B304-F59E-F543-AA79-867360C8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1D5D-4404-7840-82ED-AD5A0E57E348}" type="datetime1">
              <a:rPr lang="pt-BR" smtClean="0"/>
              <a:t>08/03/2020</a:t>
            </a:fld>
            <a:endParaRPr lang="fr-F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C226C8F9-3EF9-734B-93E7-851B763A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20A0E69C-5F91-6F4D-9247-05C3C20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120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F00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35693" y="1010147"/>
            <a:ext cx="6241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pt-BR" sz="2400" dirty="0"/>
              <a:t>é baseado em sete unidades fundamentais :</a:t>
            </a:r>
            <a:endParaRPr lang="pt-B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86650"/>
              </p:ext>
            </p:extLst>
          </p:nvPr>
        </p:nvGraphicFramePr>
        <p:xfrm>
          <a:off x="1280818" y="1498619"/>
          <a:ext cx="6582363" cy="48309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1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28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Grandeza</a:t>
                      </a:r>
                      <a:endParaRPr lang="fr-FR" sz="26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Nome da Unidade</a:t>
                      </a:r>
                      <a:endParaRPr lang="fr-FR" sz="26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Símbolo</a:t>
                      </a:r>
                      <a:endParaRPr lang="fr-FR" sz="26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Comprimento [L]</a:t>
                      </a:r>
                      <a:endParaRPr lang="fr-F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metro</a:t>
                      </a:r>
                      <a:endParaRPr lang="fr-F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</a:t>
                      </a:r>
                      <a:endParaRPr lang="fr-F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Massa [M]</a:t>
                      </a:r>
                      <a:endParaRPr lang="fr-FR" sz="2400" i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quilograma</a:t>
                      </a:r>
                      <a:endParaRPr lang="fr-FR" sz="2400" i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kg</a:t>
                      </a:r>
                      <a:endParaRPr lang="fr-FR" sz="2400" i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Tempo [t]</a:t>
                      </a:r>
                      <a:endParaRPr lang="fr-FR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segundo</a:t>
                      </a:r>
                      <a:endParaRPr lang="fr-FR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endParaRPr lang="fr-FR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corrente elétrica [I]</a:t>
                      </a:r>
                      <a:endParaRPr lang="fr-FR" sz="2400" i="1" dirty="0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ampère</a:t>
                      </a:r>
                      <a:endParaRPr lang="fr-FR" sz="2400" i="1" dirty="0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fr-FR" sz="2400" i="1" dirty="0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966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temperatura termodinâmica [T]</a:t>
                      </a:r>
                      <a:endParaRPr lang="fr-FR" sz="2400" i="1" dirty="0">
                        <a:solidFill>
                          <a:srgbClr val="99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966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kelvin</a:t>
                      </a:r>
                      <a:endParaRPr lang="fr-FR" sz="2400" i="1" dirty="0">
                        <a:solidFill>
                          <a:srgbClr val="99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966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</a:t>
                      </a:r>
                      <a:endParaRPr lang="fr-FR" sz="2400" i="1" dirty="0">
                        <a:solidFill>
                          <a:srgbClr val="99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quantidade de substância [N]</a:t>
                      </a:r>
                      <a:endParaRPr lang="fr-FR" sz="2400" i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mol</a:t>
                      </a:r>
                      <a:endParaRPr lang="fr-FR" sz="2400" i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mol</a:t>
                      </a:r>
                      <a:endParaRPr lang="fr-FR" sz="2400" i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intensidade luminosa [I</a:t>
                      </a:r>
                      <a:r>
                        <a:rPr lang="pt-BR" sz="2400" baseline="-25000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r>
                        <a:rPr lang="pt-BR" sz="2400" baseline="0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fr-FR" sz="2400" i="1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candela</a:t>
                      </a:r>
                      <a:endParaRPr lang="fr-FR" sz="2400" i="1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</a:t>
                      </a:r>
                      <a:endParaRPr lang="fr-FR" sz="2400" i="1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CA0F677-F70E-8E4A-8DBF-4F58A74D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38E8D66-0E7E-D348-A392-1C161A36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CCDB-821B-574F-9333-9C9799E765D9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B2D2EA-7DD2-EF44-A864-56F28310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4143D-A590-1445-A6EC-B1574EB1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91580" y="756248"/>
            <a:ext cx="7560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Times" pitchFamily="2" charset="0"/>
              </a:rPr>
              <a:t>Todas as outras unidades são derivados destas sete unidades fundamentais</a:t>
            </a:r>
            <a:endParaRPr lang="pt-B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4088128"/>
                  </p:ext>
                </p:extLst>
              </p:nvPr>
            </p:nvGraphicFramePr>
            <p:xfrm>
              <a:off x="1187624" y="1844824"/>
              <a:ext cx="7128792" cy="35640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375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921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990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Grandeza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Dimensão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Unidade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Velocidade [v]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m/s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Trabalho [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kern="1200" smtClean="0">
                                  <a:solidFill>
                                    <a:srgbClr val="0000FF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kumimoji="0" lang="fr-F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]</a:t>
                          </a:r>
                          <a:endParaRPr kumimoji="0" lang="fr-FR" sz="2400" i="1" kern="1200" dirty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N . M</a:t>
                          </a:r>
                          <a:endParaRPr kumimoji="0" lang="fr-FR" sz="2400" i="1" kern="1200" dirty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Joule (J)</a:t>
                          </a:r>
                          <a:endParaRPr kumimoji="0" lang="fr-FR" sz="2400" i="1" kern="1200" dirty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Potência [P]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J/s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Watt (W)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Força [F]</a:t>
                          </a:r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kg. m/s</a:t>
                          </a:r>
                          <a:r>
                            <a:rPr kumimoji="0" lang="pt-BR" sz="2400" kern="1200" baseline="300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2</a:t>
                          </a:r>
                          <a:endParaRPr kumimoji="0" lang="pt-BR" sz="2400" i="1" kern="1200" baseline="300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Newton (N)</a:t>
                          </a:r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Aceleração [a]</a:t>
                          </a:r>
                          <a:endParaRPr kumimoji="0" lang="fr-FR" sz="2400" i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m/ s</a:t>
                          </a:r>
                          <a:r>
                            <a:rPr kumimoji="0" lang="pt-BR" sz="2400" kern="1200" baseline="300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2</a:t>
                          </a:r>
                          <a:endParaRPr kumimoji="0" lang="fr-FR" sz="2400" i="1" kern="1200" baseline="300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Densidade [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kumimoji="0" lang="pt-BR" sz="2400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]</a:t>
                          </a:r>
                          <a:endParaRPr kumimoji="0" lang="fr-FR" sz="2400" i="1" kern="12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kg/m</a:t>
                          </a:r>
                          <a:r>
                            <a:rPr kumimoji="0" lang="pt-BR" sz="2400" kern="1200" baseline="300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3</a:t>
                          </a:r>
                          <a:endParaRPr kumimoji="0" lang="fr-FR" sz="2400" i="1" kern="1200" baseline="300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4088128"/>
                  </p:ext>
                </p:extLst>
              </p:nvPr>
            </p:nvGraphicFramePr>
            <p:xfrm>
              <a:off x="1187624" y="1844824"/>
              <a:ext cx="7128792" cy="35640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375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921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990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Grandeza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Dimensão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600" kern="12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Unidade</a:t>
                          </a:r>
                          <a:endParaRPr kumimoji="0" lang="fr-FR" sz="2600" b="1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Velocidade [v]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m/s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2" t="-210000" r="-121176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N . M</a:t>
                          </a:r>
                          <a:endParaRPr kumimoji="0" lang="fr-FR" sz="2400" i="1" kern="1200" dirty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00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Joule (J)</a:t>
                          </a:r>
                          <a:endParaRPr kumimoji="0" lang="fr-FR" sz="2400" i="1" kern="1200" dirty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Potência [P]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J/s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Watt (W)</a:t>
                          </a:r>
                          <a:endParaRPr kumimoji="0" lang="fr-FR" sz="2400" i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Força [F]</a:t>
                          </a:r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kg. m/s</a:t>
                          </a:r>
                          <a:r>
                            <a:rPr kumimoji="0" lang="pt-BR" sz="2400" kern="1200" baseline="300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2</a:t>
                          </a:r>
                          <a:endParaRPr kumimoji="0" lang="pt-BR" sz="2400" i="1" kern="1200" baseline="300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Newton (N)</a:t>
                          </a:r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Aceleração [a]</a:t>
                          </a:r>
                          <a:endParaRPr kumimoji="0" lang="fr-FR" sz="2400" i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m/ s</a:t>
                          </a:r>
                          <a:r>
                            <a:rPr kumimoji="0" lang="pt-BR" sz="2400" kern="1200" baseline="300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2</a:t>
                          </a:r>
                          <a:endParaRPr kumimoji="0" lang="fr-FR" sz="2400" i="1" kern="1200" baseline="300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2" t="-607500" r="-121176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kg/m</a:t>
                          </a:r>
                          <a:r>
                            <a:rPr kumimoji="0" lang="pt-BR" sz="2400" kern="1200" baseline="300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3</a:t>
                          </a:r>
                          <a:endParaRPr kumimoji="0" lang="fr-FR" sz="2400" i="1" kern="1200" baseline="300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005C1C11-7BED-4E43-AA40-4EAB2197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446D8F-5E2E-2344-876D-7912CB39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F3F39-24D0-3E42-9B62-7A0BEE7E4BAF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4531E-2D83-6146-A5EF-AD9DA6AF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69843E-BC6A-754F-8B66-4CE0009E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24">
            <a:extLst>
              <a:ext uri="{FF2B5EF4-FFF2-40B4-BE49-F238E27FC236}">
                <a16:creationId xmlns:a16="http://schemas.microsoft.com/office/drawing/2014/main" id="{FC45B24A-32AD-4863-B99F-817AB6AB0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854" y="2110533"/>
            <a:ext cx="7544291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Exemplos: densidade, pressão, área, comprimento, massa, tempo, energia, potência, temperatura, resistência;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59A3AE-E603-4B04-8E85-3FBCC7C95D42}"/>
              </a:ext>
            </a:extLst>
          </p:cNvPr>
          <p:cNvSpPr/>
          <p:nvPr/>
        </p:nvSpPr>
        <p:spPr>
          <a:xfrm>
            <a:off x="427564" y="1197580"/>
            <a:ext cx="2747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Grandezas escalares</a:t>
            </a:r>
            <a:endParaRPr lang="pt-BR" sz="2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eta para a direita 4">
            <a:extLst>
              <a:ext uri="{FF2B5EF4-FFF2-40B4-BE49-F238E27FC236}">
                <a16:creationId xmlns:a16="http://schemas.microsoft.com/office/drawing/2014/main" id="{93FE935B-72FA-4751-9BA7-0FDADCC5C27D}"/>
              </a:ext>
            </a:extLst>
          </p:cNvPr>
          <p:cNvSpPr/>
          <p:nvPr/>
        </p:nvSpPr>
        <p:spPr>
          <a:xfrm>
            <a:off x="3480886" y="1293563"/>
            <a:ext cx="644919" cy="296828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ADFBB6B-E3BC-422E-A9A3-601524E32B4D}"/>
              </a:ext>
            </a:extLst>
          </p:cNvPr>
          <p:cNvSpPr/>
          <p:nvPr/>
        </p:nvSpPr>
        <p:spPr>
          <a:xfrm>
            <a:off x="4166329" y="1207956"/>
            <a:ext cx="4680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Módulo (valor numérico) e unidade;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558079-EC91-421D-94D6-612EED6AA1AA}"/>
              </a:ext>
            </a:extLst>
          </p:cNvPr>
          <p:cNvSpPr/>
          <p:nvPr/>
        </p:nvSpPr>
        <p:spPr>
          <a:xfrm>
            <a:off x="418721" y="3736341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Grandezas vetoriais</a:t>
            </a:r>
            <a:endParaRPr lang="pt-BR" sz="2400" i="1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C35031-0435-4DEA-93D1-0978E28C7F63}"/>
              </a:ext>
            </a:extLst>
          </p:cNvPr>
          <p:cNvSpPr/>
          <p:nvPr/>
        </p:nvSpPr>
        <p:spPr>
          <a:xfrm>
            <a:off x="4264845" y="373634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Módulo, unidade, direção e sentido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eta para a direita 4">
            <a:extLst>
              <a:ext uri="{FF2B5EF4-FFF2-40B4-BE49-F238E27FC236}">
                <a16:creationId xmlns:a16="http://schemas.microsoft.com/office/drawing/2014/main" id="{6680CEDF-982C-493F-8244-19B51F60FF51}"/>
              </a:ext>
            </a:extLst>
          </p:cNvPr>
          <p:cNvSpPr/>
          <p:nvPr/>
        </p:nvSpPr>
        <p:spPr>
          <a:xfrm>
            <a:off x="3365110" y="3859198"/>
            <a:ext cx="625872" cy="275297"/>
          </a:xfrm>
          <a:prstGeom prst="rightArrow">
            <a:avLst/>
          </a:prstGeom>
          <a:solidFill>
            <a:srgbClr val="0066FF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2C5532E-43E9-4BEF-811D-D1502AADF367}"/>
              </a:ext>
            </a:extLst>
          </p:cNvPr>
          <p:cNvSpPr/>
          <p:nvPr/>
        </p:nvSpPr>
        <p:spPr>
          <a:xfrm>
            <a:off x="1034606" y="4850937"/>
            <a:ext cx="7074785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/>
          <a:p>
            <a:pPr algn="ctr" defTabSz="782222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Exemplos: velocidade, aceleração, força, quantidade de movimento, torque, campo elétrico, campo magnético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054E08-13FA-3C47-AFBC-F971906B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51BE1268-D4DC-A44D-BBA0-B7432348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B30D-4694-E040-B9D8-1F22C4C13500}" type="datetime1">
              <a:rPr lang="pt-BR" smtClean="0"/>
              <a:t>08/03/2020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5542E91-3DC7-4547-8623-768C1D4C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4DF1A16-985B-E349-AD84-7C726D24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7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/>
      <p:bldP spid="16" grpId="0" animBg="1"/>
      <p:bldP spid="4" grpId="0"/>
      <p:bldP spid="5" grpId="0"/>
      <p:bldP spid="6" grpId="0"/>
      <p:bldP spid="2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32529" y="660160"/>
            <a:ext cx="8478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sz="2400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Os prefixos dos múltiplos e submúltiplos </a:t>
            </a:r>
            <a:r>
              <a:rPr lang="pt-BR" sz="2400" i="1" u="sng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mais comuns </a:t>
            </a:r>
            <a:r>
              <a:rPr lang="pt-BR" sz="2400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das grandezas fundamentais.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92538"/>
              </p:ext>
            </p:extLst>
          </p:nvPr>
        </p:nvGraphicFramePr>
        <p:xfrm>
          <a:off x="274154" y="1484784"/>
          <a:ext cx="5112569" cy="48555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9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4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Múltiplo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Prefixo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Símbolo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tera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giga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mega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kilo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hecto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02115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deca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369879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61683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centi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mili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</a:t>
                      </a:r>
                      <a:endParaRPr kumimoji="0" lang="fr-FR" sz="2400" i="1" kern="120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pt-BR" sz="24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</a:t>
                      </a:r>
                      <a:endParaRPr kumimoji="0" lang="fr-FR" sz="2400" i="1" kern="1200" baseline="300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pico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2400" i="1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kumimoji="0" lang="fr-FR" sz="2400" i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C0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13850"/>
              </p:ext>
            </p:extLst>
          </p:nvPr>
        </p:nvGraphicFramePr>
        <p:xfrm>
          <a:off x="5535711" y="1885027"/>
          <a:ext cx="3500785" cy="41436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772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Próton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-10 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-27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Átomo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-10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Vírus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-19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Gota de chuva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1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Período da radiação da luz visível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-15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Terra 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 </a:t>
                      </a:r>
                      <a:endParaRPr kumimoji="0" lang="pt-B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Sol</a:t>
                      </a:r>
                      <a:endParaRPr kumimoji="0"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</a:t>
                      </a:r>
                      <a:endParaRPr kumimoji="0" lang="pt-B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Via-Láctea</a:t>
                      </a:r>
                      <a:endParaRPr kumimoji="0" lang="fr-FR" sz="1800" kern="120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21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41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</a:t>
                      </a:r>
                      <a:endParaRPr kumimoji="0" lang="pt-B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1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Universo Visível</a:t>
                      </a:r>
                      <a:endParaRPr kumimoji="0" lang="fr-FR" sz="1800" kern="120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26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kg , 10</a:t>
                      </a:r>
                      <a:r>
                        <a:rPr kumimoji="0" lang="pt-BR" sz="1800" kern="12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</a:t>
                      </a:r>
                      <a:r>
                        <a:rPr kumimoji="0" lang="pt-BR" sz="1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</a:t>
                      </a:r>
                      <a:endParaRPr kumimoji="0" lang="pt-B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6362216" y="1556925"/>
            <a:ext cx="194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sz="2000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Curiosidades: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BEEEE-98E1-4A40-9DD6-ADD95D1A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37F3D4-9A2D-DC45-AD58-FD2A019E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205-55FF-2847-AC2A-8B2B71B3BCC3}" type="datetime1">
              <a:rPr lang="pt-BR" smtClean="0"/>
              <a:t>08/03/2020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CA624E-11D6-D549-9786-17C9FB9B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5B8188-9F98-6543-B320-929A7815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56" y="589883"/>
            <a:ext cx="7179488" cy="57831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B9CC29-CCC4-6B41-8F9A-03FD786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1E9824-3A48-724D-8BF9-A26C76E8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088C3-944A-7E4E-A580-D8A92DCEDB56}" type="datetime1">
              <a:rPr lang="pt-BR" smtClean="0"/>
              <a:t>08/03/2020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036168E-B24C-4245-A784-564511CB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Física</a:t>
            </a:r>
            <a:r>
              <a:rPr lang="fr-FR" dirty="0"/>
              <a:t> </a:t>
            </a:r>
            <a:r>
              <a:rPr lang="fr-FR" dirty="0" err="1"/>
              <a:t>Experimental</a:t>
            </a:r>
            <a:r>
              <a:rPr lang="fr-FR" dirty="0"/>
              <a:t>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CC374B-FBEB-B14B-BE19-17353340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843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96579"/>
            <a:ext cx="7488832" cy="575977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74C0A86-04D1-CF43-A2F0-10737655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DA79AE-B34E-0C40-A7D5-8F16FB96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CFCA-C466-E34A-BD0B-FA1616B7B6B3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355DA1-F48D-A944-9713-262BBC89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4E02D-8EAE-E749-A7A8-5B9A7E0A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937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Text Box 62">
            <a:extLst>
              <a:ext uri="{FF2B5EF4-FFF2-40B4-BE49-F238E27FC236}">
                <a16:creationId xmlns:a16="http://schemas.microsoft.com/office/drawing/2014/main" id="{618175D8-25E7-41A2-8E76-431509EFD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63" y="1479113"/>
            <a:ext cx="8516507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Física todas as grandezas (fundamentais ou derivadas) podem ser representadas por meio de símbolos dimensionais;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DDD86C-8BB6-4AC7-9123-15C3E0A9B796}"/>
              </a:ext>
            </a:extLst>
          </p:cNvPr>
          <p:cNvSpPr/>
          <p:nvPr/>
        </p:nvSpPr>
        <p:spPr>
          <a:xfrm>
            <a:off x="290363" y="906215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76927A-948F-479E-95CD-C779EE1AE471}"/>
              </a:ext>
            </a:extLst>
          </p:cNvPr>
          <p:cNvSpPr/>
          <p:nvPr/>
        </p:nvSpPr>
        <p:spPr>
          <a:xfrm>
            <a:off x="290363" y="2426780"/>
            <a:ext cx="8516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Símbolos dimensionais das grandezas físicas fundamentais no SI: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529C125-CDED-4F9A-B18B-DD54D3EBAC5F}"/>
                  </a:ext>
                </a:extLst>
              </p:cNvPr>
              <p:cNvSpPr/>
              <p:nvPr/>
            </p:nvSpPr>
            <p:spPr>
              <a:xfrm>
                <a:off x="566318" y="3421574"/>
                <a:ext cx="3029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𝑐𝑜𝑚𝑝𝑟𝑖𝑚𝑒𝑛𝑡𝑜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529C125-CDED-4F9A-B18B-DD54D3EBA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8" y="3421574"/>
                <a:ext cx="3029612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0A784CD-9A3E-4F22-8B7D-0287CA2DADAA}"/>
                  </a:ext>
                </a:extLst>
              </p:cNvPr>
              <p:cNvSpPr/>
              <p:nvPr/>
            </p:nvSpPr>
            <p:spPr>
              <a:xfrm>
                <a:off x="3596606" y="3421575"/>
                <a:ext cx="2066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𝑡𝑒𝑚𝑝𝑜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0A784CD-9A3E-4F22-8B7D-0287CA2DA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06" y="3421575"/>
                <a:ext cx="2066656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C647877-064A-4D6E-9BEA-35BE53D6BF2D}"/>
                  </a:ext>
                </a:extLst>
              </p:cNvPr>
              <p:cNvSpPr/>
              <p:nvPr/>
            </p:nvSpPr>
            <p:spPr>
              <a:xfrm>
                <a:off x="6349905" y="3421574"/>
                <a:ext cx="21659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𝑚𝑎𝑠𝑠𝑎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C647877-064A-4D6E-9BEA-35BE53D6B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05" y="3421574"/>
                <a:ext cx="2165978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AFA5C543-5921-4F8F-B2CA-194263F941F9}"/>
                  </a:ext>
                </a:extLst>
              </p:cNvPr>
              <p:cNvSpPr/>
              <p:nvPr/>
            </p:nvSpPr>
            <p:spPr>
              <a:xfrm>
                <a:off x="1765783" y="4137040"/>
                <a:ext cx="5612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𝑖𝑛𝑡𝑒𝑛𝑠𝑖𝑑𝑎𝑑𝑒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𝑡𝑟𝑖𝑐𝑎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AFA5C543-5921-4F8F-B2CA-194263F94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83" y="4137040"/>
                <a:ext cx="5612434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211B2B3-19A3-4F55-91E0-6B5A3D2E741F}"/>
                  </a:ext>
                </a:extLst>
              </p:cNvPr>
              <p:cNvSpPr/>
              <p:nvPr/>
            </p:nvSpPr>
            <p:spPr>
              <a:xfrm>
                <a:off x="2357772" y="4780665"/>
                <a:ext cx="44284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𝑞𝑢𝑎𝑛𝑡𝑖𝑑𝑎𝑑𝑒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𝑟𝑖𝑎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211B2B3-19A3-4F55-91E0-6B5A3D2E7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72" y="4780665"/>
                <a:ext cx="4428456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A78E89D-8850-4225-8712-2AEE70AC71E3}"/>
                  </a:ext>
                </a:extLst>
              </p:cNvPr>
              <p:cNvSpPr/>
              <p:nvPr/>
            </p:nvSpPr>
            <p:spPr>
              <a:xfrm>
                <a:off x="2461775" y="5483234"/>
                <a:ext cx="4220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altLang="pt-B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pt-BR" altLang="pt-B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𝑖𝑛𝑡𝑒𝑛𝑠𝑖𝑑𝑎𝑑𝑒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𝑙𝑢𝑚𝑖𝑛𝑜𝑠𝑎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A78E89D-8850-4225-8712-2AEE70AC7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75" y="5483234"/>
                <a:ext cx="4220451" cy="461665"/>
              </a:xfrm>
              <a:prstGeom prst="rect">
                <a:avLst/>
              </a:prstGeom>
              <a:blipFill>
                <a:blip r:embed="rId7"/>
                <a:stretch>
                  <a:fillRect r="-300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5BDE69C-07E2-8A48-AF7C-F6F715B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71598581-411D-C24D-936C-86DC5E42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7C6C-712C-5E4D-90F5-85F8583AB7BD}" type="datetime1">
              <a:rPr lang="pt-BR" smtClean="0"/>
              <a:t>08/03/2020</a:t>
            </a:fld>
            <a:endParaRPr lang="fr-FR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EF488215-E6EA-3F4B-BF17-AC6246DD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BB229386-2548-C045-81C0-0C44777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7E6250D-6872-7C4B-BD72-ABCD239C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8288"/>
              </p:ext>
            </p:extLst>
          </p:nvPr>
        </p:nvGraphicFramePr>
        <p:xfrm>
          <a:off x="156582" y="1821017"/>
          <a:ext cx="8892000" cy="481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1536446599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13723731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627803732"/>
                    </a:ext>
                  </a:extLst>
                </a:gridCol>
                <a:gridCol w="3456000">
                  <a:extLst>
                    <a:ext uri="{9D8B030D-6E8A-4147-A177-3AD203B41FA5}">
                      <a16:colId xmlns:a16="http://schemas.microsoft.com/office/drawing/2014/main" val="1672597488"/>
                    </a:ext>
                  </a:extLst>
                </a:gridCol>
              </a:tblGrid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960055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980018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884454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71232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969915"/>
                  </a:ext>
                </a:extLst>
              </a:tr>
            </a:tbl>
          </a:graphicData>
        </a:graphic>
      </p:graphicFrame>
      <p:pic>
        <p:nvPicPr>
          <p:cNvPr id="45" name="Imagem 4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3013" y="4808838"/>
            <a:ext cx="864278" cy="78970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643" r="4868" b="8210"/>
          <a:stretch/>
        </p:blipFill>
        <p:spPr>
          <a:xfrm>
            <a:off x="4706379" y="3881397"/>
            <a:ext cx="741110" cy="716543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02" y="5748297"/>
            <a:ext cx="821663" cy="755073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836" y="3779397"/>
            <a:ext cx="713409" cy="878682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4074" y="1829601"/>
            <a:ext cx="864278" cy="912485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54" y="5759760"/>
            <a:ext cx="792371" cy="7436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9157"/>
            <a:ext cx="9144000" cy="735547"/>
          </a:xfrm>
        </p:spPr>
        <p:txBody>
          <a:bodyPr>
            <a:noAutofit/>
          </a:bodyPr>
          <a:lstStyle/>
          <a:p>
            <a:pPr algn="ctr"/>
            <a:r>
              <a:rPr lang="fr-F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NORMAS DE SEGURANÇA NO LABORATÓRIO</a:t>
            </a: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507" y="2874869"/>
            <a:ext cx="641824" cy="79338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5239" y="2036235"/>
            <a:ext cx="773313" cy="571357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81" y="4819683"/>
            <a:ext cx="779033" cy="750984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209" y="4784970"/>
            <a:ext cx="692349" cy="834455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5239" y="2949610"/>
            <a:ext cx="781602" cy="64737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1158962" y="1954116"/>
            <a:ext cx="2582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estudantes devem utilizar sapatos fechados;</a:t>
            </a:r>
            <a:endParaRPr lang="pt-BR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1224239" y="2933369"/>
            <a:ext cx="3186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Guarde seus pertences no local adequado; </a:t>
            </a:r>
            <a:endParaRPr lang="pt-BR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1235200" y="3888753"/>
            <a:ext cx="31757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Manter os cabelos longos sempre presos; </a:t>
            </a:r>
            <a:endParaRPr lang="pt-BR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1165888" y="4755132"/>
            <a:ext cx="257557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se alimente nem jogue restos de alimentos nas lixeiras do laboratório;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1203433" y="5707599"/>
            <a:ext cx="32935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Antes de iniciar um experimento, leia cuidadosamente as instruções sobre a bancada e no roteiro;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5636442" y="1865677"/>
            <a:ext cx="329474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ligue nem desligue nenhum equipamento se autorização do professor ou monitor;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5636441" y="2981434"/>
            <a:ext cx="32947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Tenha cuidado ao manusear utensílios de vidro; 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636441" y="3801938"/>
            <a:ext cx="33280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Cuidado ao executar experimentos que envolvam projéteis; Não distender em excesso molas;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5636440" y="5742469"/>
            <a:ext cx="3239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a montagem não funcionar, revise os  procedimentos experimentais e consulte o professor/monitor;</a:t>
            </a:r>
            <a:endParaRPr lang="pt-BR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5636440" y="4660355"/>
            <a:ext cx="3328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Antes de ligar os </a:t>
            </a:r>
            <a:r>
              <a:rPr lang="pt-B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ebulidores</a:t>
            </a:r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certifique-se de que eles estejam imersos em água. E ao término do uso desligue-os antes de retirá-los da água.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179512" y="620688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Por mais simples que seja o experimento a falta de atenção e seriedade pode comprometer a saúde do operador e seus colegas, também pode causar danos no patrimônio público da universidade.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C6D0DC-2B54-7744-8C16-395155A3B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19211656">
            <a:off x="293036" y="1999894"/>
            <a:ext cx="668230" cy="6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B1F591C5-4D26-4584-8E49-DD3AAA97B72A}"/>
              </a:ext>
            </a:extLst>
          </p:cNvPr>
          <p:cNvSpPr/>
          <p:nvPr/>
        </p:nvSpPr>
        <p:spPr>
          <a:xfrm>
            <a:off x="324363" y="906105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496A05-75E7-4ACD-9BF8-2344422A8AC9}"/>
              </a:ext>
            </a:extLst>
          </p:cNvPr>
          <p:cNvSpPr/>
          <p:nvPr/>
        </p:nvSpPr>
        <p:spPr>
          <a:xfrm>
            <a:off x="324363" y="1509171"/>
            <a:ext cx="84789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 grandeza física pode ser expressa, matematicamente, em função de outras grandezas físicas, através da chamada equação dimensional. Sendo assim, uma dada grandeza (X) que depende da massa, do comprimento e do tempo, tem sua equação dimensional escrita da seguinte forma: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57BBBF7-2929-4D92-860A-9E7B96CBF528}"/>
                  </a:ext>
                </a:extLst>
              </p:cNvPr>
              <p:cNvSpPr/>
              <p:nvPr/>
            </p:nvSpPr>
            <p:spPr>
              <a:xfrm>
                <a:off x="3496009" y="3789213"/>
                <a:ext cx="2135649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57BBBF7-2929-4D92-860A-9E7B96CBF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09" y="3789213"/>
                <a:ext cx="2135649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B00DEC5-A767-4111-8BBB-5136871D5F90}"/>
                  </a:ext>
                </a:extLst>
              </p:cNvPr>
              <p:cNvSpPr/>
              <p:nvPr/>
            </p:nvSpPr>
            <p:spPr>
              <a:xfrm>
                <a:off x="303022" y="4950201"/>
                <a:ext cx="847894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altLang="pt-BR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alt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altLang="pt-BR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alt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altLang="pt-BR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alt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representam as dimensões das grandezas físicas fundamentais massa, comprimento e tempo, respectivamente.</a:t>
                </a: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B00DEC5-A767-4111-8BBB-5136871D5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2" y="4950201"/>
                <a:ext cx="8478942" cy="830997"/>
              </a:xfrm>
              <a:prstGeom prst="rect">
                <a:avLst/>
              </a:prstGeom>
              <a:blipFill>
                <a:blip r:embed="rId3"/>
                <a:stretch>
                  <a:fillRect l="-1199" t="-6061" r="-104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14C9D79-D622-3D4B-B01D-8A4A2042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438C03-E3CF-0C46-8243-AA315E04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01F-C165-AA41-8A4F-AE1965152D0F}" type="datetime1">
              <a:rPr lang="pt-BR" smtClean="0"/>
              <a:t>08/03/2020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5FF0056-397D-8A44-A84A-AB9662B3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7DC6B4B-C414-E64F-9AC9-E3EA493D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8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ext Box 62">
            <a:extLst>
              <a:ext uri="{FF2B5EF4-FFF2-40B4-BE49-F238E27FC236}">
                <a16:creationId xmlns:a16="http://schemas.microsoft.com/office/drawing/2014/main" id="{1558D413-4E88-4FDD-B358-7378F4DF3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26" y="2852936"/>
            <a:ext cx="8532947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Obs.: a) O símbolo dimensional de um número real é 1 (um); b) O símbolo dimensional de um ângulo plano é 1 (um).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02541B-D60B-4C79-8E3F-43A26FA42B92}"/>
              </a:ext>
            </a:extLst>
          </p:cNvPr>
          <p:cNvSpPr/>
          <p:nvPr/>
        </p:nvSpPr>
        <p:spPr>
          <a:xfrm>
            <a:off x="299876" y="76470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9D6CA1F-D400-49EF-880A-66C18B7FC0A7}"/>
              </a:ext>
            </a:extLst>
          </p:cNvPr>
          <p:cNvSpPr/>
          <p:nvPr/>
        </p:nvSpPr>
        <p:spPr>
          <a:xfrm>
            <a:off x="299876" y="1268760"/>
            <a:ext cx="8118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Equação dimensional da velocidade escalar linear.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CD0F0DC-ECA3-4841-8DC1-8A43D72E9F25}"/>
                  </a:ext>
                </a:extLst>
              </p:cNvPr>
              <p:cNvSpPr/>
              <p:nvPr/>
            </p:nvSpPr>
            <p:spPr>
              <a:xfrm>
                <a:off x="2562328" y="1899364"/>
                <a:ext cx="1214563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CD0F0DC-ECA3-4841-8DC1-8A43D72E9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28" y="1899364"/>
                <a:ext cx="1214563" cy="786177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5E6B7DE-0A4F-4D8B-B5DA-D3C3E41FE94A}"/>
                  </a:ext>
                </a:extLst>
              </p:cNvPr>
              <p:cNvSpPr/>
              <p:nvPr/>
            </p:nvSpPr>
            <p:spPr>
              <a:xfrm>
                <a:off x="3563888" y="1884464"/>
                <a:ext cx="3649269" cy="87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𝐿𝑇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pt-BR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5E6B7DE-0A4F-4D8B-B5DA-D3C3E41FE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884464"/>
                <a:ext cx="3649269" cy="876330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Box 62">
            <a:extLst>
              <a:ext uri="{FF2B5EF4-FFF2-40B4-BE49-F238E27FC236}">
                <a16:creationId xmlns:a16="http://schemas.microsoft.com/office/drawing/2014/main" id="{D0A7C488-28D1-4816-9762-0E4C5D2AC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6" y="3784509"/>
            <a:ext cx="8532947" cy="117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um exemplo:  Digamos que você se lembra mais ou menos de uma fórmula do ensino médio que representa o movimento com aceleração constante: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54169A-77F9-4D77-ABA6-F1E2D3978013}"/>
                  </a:ext>
                </a:extLst>
              </p:cNvPr>
              <p:cNvSpPr/>
              <p:nvPr/>
            </p:nvSpPr>
            <p:spPr>
              <a:xfrm>
                <a:off x="2732223" y="5026205"/>
                <a:ext cx="3481531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54169A-77F9-4D77-ABA6-F1E2D3978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223" y="5026205"/>
                <a:ext cx="3481531" cy="498919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D8189D2B-E99C-4A71-8BE9-A43FA3D4EF57}"/>
              </a:ext>
            </a:extLst>
          </p:cNvPr>
          <p:cNvSpPr/>
          <p:nvPr/>
        </p:nvSpPr>
        <p:spPr>
          <a:xfrm>
            <a:off x="299875" y="5581152"/>
            <a:ext cx="8532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 não tem certeza sobre os valores das constantes (adimensionais) A, B, C e D.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572373-DD34-3C4E-B9FC-A52E6BC7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743BF-E9A8-6943-B9AB-9B290FE5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4859-730F-A44C-908D-A05CE673D950}" type="datetime1">
              <a:rPr lang="pt-BR" smtClean="0"/>
              <a:t>08/03/2020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4BC65E-515D-2F47-A946-18C3BFED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CB6682-C34D-0D43-910B-BDAD00EE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11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  <p:bldP spid="5" grpId="0"/>
      <p:bldP spid="6" grpId="0"/>
      <p:bldP spid="22" grpId="0"/>
      <p:bldP spid="23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Text Box 4">
            <a:extLst>
              <a:ext uri="{FF2B5EF4-FFF2-40B4-BE49-F238E27FC236}">
                <a16:creationId xmlns:a16="http://schemas.microsoft.com/office/drawing/2014/main" id="{86E97AC0-9102-4EF0-9346-07D656E2F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295" y="788138"/>
            <a:ext cx="6444764" cy="50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pt-BR" altLang="pt-BR" sz="2789" b="1">
                <a:solidFill>
                  <a:schemeClr val="bg1"/>
                </a:solidFill>
              </a:rPr>
              <a:t>Análise dimensional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A312A04D-8EA3-42CA-AC37-E11C8737A91A}"/>
              </a:ext>
            </a:extLst>
          </p:cNvPr>
          <p:cNvGrpSpPr>
            <a:grpSpLocks/>
          </p:cNvGrpSpPr>
          <p:nvPr/>
        </p:nvGrpSpPr>
        <p:grpSpPr bwMode="auto">
          <a:xfrm>
            <a:off x="2864956" y="2228730"/>
            <a:ext cx="4488128" cy="913812"/>
            <a:chOff x="3923" y="1706"/>
            <a:chExt cx="1315" cy="928"/>
          </a:xfrm>
        </p:grpSpPr>
        <p:sp>
          <p:nvSpPr>
            <p:cNvPr id="33807" name="AutoShape 17">
              <a:extLst>
                <a:ext uri="{FF2B5EF4-FFF2-40B4-BE49-F238E27FC236}">
                  <a16:creationId xmlns:a16="http://schemas.microsoft.com/office/drawing/2014/main" id="{73F07A6D-6527-4EAE-B57F-B2C0CAD78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1706"/>
              <a:ext cx="1315" cy="907"/>
            </a:xfrm>
            <a:prstGeom prst="wedgeRectCallout">
              <a:avLst>
                <a:gd name="adj1" fmla="val -59583"/>
                <a:gd name="adj2" fmla="val 7809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62188" tIns="31094" rIns="62188" bIns="31094"/>
            <a:lstStyle>
              <a:lvl1pPr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pt-BR" altLang="pt-BR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08" name="Text Box 18">
                  <a:extLst>
                    <a:ext uri="{FF2B5EF4-FFF2-40B4-BE49-F238E27FC236}">
                      <a16:creationId xmlns:a16="http://schemas.microsoft.com/office/drawing/2014/main" id="{60D119C8-A84E-4E4D-B210-6117B30A29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8" y="1726"/>
                  <a:ext cx="1270" cy="9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188" tIns="31094" rIns="62188" bIns="31094">
                  <a:spAutoFit/>
                </a:bodyPr>
                <a:lstStyle>
                  <a:lvl1pPr eaLnBrk="0" hangingPunct="0"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just" eaLnBrk="1" hangingPunct="1"/>
                  <a:r>
                    <a:rPr lang="pt-BR" altLang="pt-B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Este termo deve possuir dimensões de comprimento, logo </a:t>
                  </a:r>
                  <a14:m>
                    <m:oMath xmlns:m="http://schemas.openxmlformats.org/officeDocument/2006/math">
                      <m:r>
                        <a:rPr lang="pt-BR" altLang="pt-BR" sz="1800" i="1" dirty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pt-BR" altLang="pt-B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deve cancelar e, portanto, </a:t>
                  </a:r>
                  <a14:m>
                    <m:oMath xmlns:m="http://schemas.openxmlformats.org/officeDocument/2006/math">
                      <m:r>
                        <a:rPr lang="pt-BR" altLang="pt-BR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altLang="pt-BR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pt-BR" altLang="pt-B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33808" name="Text Box 18">
                  <a:extLst>
                    <a:ext uri="{FF2B5EF4-FFF2-40B4-BE49-F238E27FC236}">
                      <a16:creationId xmlns:a16="http://schemas.microsoft.com/office/drawing/2014/main" id="{60D119C8-A84E-4E4D-B210-6117B30A2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8" y="1726"/>
                  <a:ext cx="1270" cy="908"/>
                </a:xfrm>
                <a:prstGeom prst="rect">
                  <a:avLst/>
                </a:prstGeom>
                <a:blipFill>
                  <a:blip r:embed="rId2"/>
                  <a:stretch>
                    <a:fillRect l="-1754" t="-4225" r="-1754" b="-1126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EF8A213C-C986-4FB6-8AB9-1C8C9B86A4B7}"/>
              </a:ext>
            </a:extLst>
          </p:cNvPr>
          <p:cNvGrpSpPr>
            <a:grpSpLocks/>
          </p:cNvGrpSpPr>
          <p:nvPr/>
        </p:nvGrpSpPr>
        <p:grpSpPr bwMode="auto">
          <a:xfrm>
            <a:off x="2475763" y="5123205"/>
            <a:ext cx="2969022" cy="1186115"/>
            <a:chOff x="4195" y="3288"/>
            <a:chExt cx="1967" cy="511"/>
          </a:xfrm>
        </p:grpSpPr>
        <p:sp>
          <p:nvSpPr>
            <p:cNvPr id="33805" name="AutoShape 20">
              <a:extLst>
                <a:ext uri="{FF2B5EF4-FFF2-40B4-BE49-F238E27FC236}">
                  <a16:creationId xmlns:a16="http://schemas.microsoft.com/office/drawing/2014/main" id="{D7689E13-9C3B-4CBF-837D-7ABEA4D63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294"/>
              <a:ext cx="1967" cy="505"/>
            </a:xfrm>
            <a:prstGeom prst="wedgeRectCallout">
              <a:avLst>
                <a:gd name="adj1" fmla="val -64449"/>
                <a:gd name="adj2" fmla="val -68458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62188" tIns="31094" rIns="62188" bIns="31094"/>
            <a:lstStyle>
              <a:lvl1pPr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pt-BR" altLang="pt-BR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06" name="Text Box 21">
                  <a:extLst>
                    <a:ext uri="{FF2B5EF4-FFF2-40B4-BE49-F238E27FC236}">
                      <a16:creationId xmlns:a16="http://schemas.microsoft.com/office/drawing/2014/main" id="{840FEA1D-AF8E-4909-9B35-8E6F3EB7A2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5" y="3288"/>
                  <a:ext cx="1967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62188" tIns="31094" rIns="62188" bIns="31094"/>
                <a:lstStyle>
                  <a:defPPr>
                    <a:defRPr lang="en-US"/>
                  </a:defPPr>
                  <a:lvl1pPr algn="ctr">
                    <a:defRPr sz="1400"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100">
                      <a:latin typeface="Arial Rounded MT Bold" panose="020F07040305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just"/>
                  <a:r>
                    <a:rPr lang="pt-BR" altLang="pt-B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Este termo também deve possuir dimensões de comprimento, logo </a:t>
                  </a:r>
                  <a14:m>
                    <m:oMath xmlns:m="http://schemas.openxmlformats.org/officeDocument/2006/math">
                      <m:r>
                        <a:rPr lang="pt-BR" altLang="pt-BR" sz="1800" i="1" dirty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pt-BR" altLang="pt-B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deve cancelar e, portanto, </a:t>
                  </a:r>
                  <a14:m>
                    <m:oMath xmlns:m="http://schemas.openxmlformats.org/officeDocument/2006/math">
                      <m:r>
                        <a:rPr lang="pt-BR" altLang="pt-BR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altLang="pt-BR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</m:t>
                      </m:r>
                    </m:oMath>
                  </a14:m>
                  <a:endParaRPr lang="pt-BR" altLang="pt-BR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806" name="Text Box 21">
                  <a:extLst>
                    <a:ext uri="{FF2B5EF4-FFF2-40B4-BE49-F238E27FC236}">
                      <a16:creationId xmlns:a16="http://schemas.microsoft.com/office/drawing/2014/main" id="{840FEA1D-AF8E-4909-9B35-8E6F3EB7A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95" y="3288"/>
                  <a:ext cx="1967" cy="465"/>
                </a:xfrm>
                <a:prstGeom prst="rect">
                  <a:avLst/>
                </a:prstGeom>
                <a:blipFill>
                  <a:blip r:embed="rId3"/>
                  <a:stretch>
                    <a:fillRect l="-2553" t="-2326" r="-2128" b="-1744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B25E25-7AFE-4497-B7C6-30A238433E71}"/>
              </a:ext>
            </a:extLst>
          </p:cNvPr>
          <p:cNvSpPr/>
          <p:nvPr/>
        </p:nvSpPr>
        <p:spPr>
          <a:xfrm>
            <a:off x="336996" y="800153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7535EAC-EDA1-4D99-AE25-12DB5353BCF5}"/>
                  </a:ext>
                </a:extLst>
              </p:cNvPr>
              <p:cNvSpPr/>
              <p:nvPr/>
            </p:nvSpPr>
            <p:spPr>
              <a:xfrm>
                <a:off x="3429875" y="784052"/>
                <a:ext cx="4029821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7535EAC-EDA1-4D99-AE25-12DB5353B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875" y="784052"/>
                <a:ext cx="4029821" cy="566630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0F51F398-214F-4E1A-AF76-E3A1E5CF0C97}"/>
                  </a:ext>
                </a:extLst>
              </p:cNvPr>
              <p:cNvSpPr/>
              <p:nvPr/>
            </p:nvSpPr>
            <p:spPr>
              <a:xfrm>
                <a:off x="2277014" y="1476947"/>
                <a:ext cx="1529137" cy="588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 sz="2800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0F51F398-214F-4E1A-AF76-E3A1E5CF0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14" y="1476947"/>
                <a:ext cx="1529137" cy="588559"/>
              </a:xfrm>
              <a:prstGeom prst="rect">
                <a:avLst/>
              </a:prstGeom>
              <a:blipFill>
                <a:blip r:embed="rId5"/>
                <a:stretch>
                  <a:fillRect l="-46721" t="-160417" b="-235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12592A6-9A03-4A05-B4D1-81B322A76CE2}"/>
                  </a:ext>
                </a:extLst>
              </p:cNvPr>
              <p:cNvSpPr/>
              <p:nvPr/>
            </p:nvSpPr>
            <p:spPr>
              <a:xfrm>
                <a:off x="4986677" y="1536455"/>
                <a:ext cx="15443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pt-BR" sz="2800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12592A6-9A03-4A05-B4D1-81B322A76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7" y="1536455"/>
                <a:ext cx="1544334" cy="523220"/>
              </a:xfrm>
              <a:prstGeom prst="rect">
                <a:avLst/>
              </a:prstGeom>
              <a:blipFill>
                <a:blip r:embed="rId6"/>
                <a:stretch>
                  <a:fillRect l="-33607" t="-130952" b="-20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93C6B5-799B-43A0-9D82-59ADB0852586}"/>
                  </a:ext>
                </a:extLst>
              </p:cNvPr>
              <p:cNvSpPr/>
              <p:nvPr/>
            </p:nvSpPr>
            <p:spPr>
              <a:xfrm>
                <a:off x="1259632" y="3156282"/>
                <a:ext cx="6785127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=[1][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𝑣𝑒𝑙𝑜𝑐𝑖𝑑𝑎𝑑𝑒</m:t>
                      </m:r>
                      <m:r>
                        <a:rPr lang="pt-BR" sz="2800"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𝑡𝑒𝑚𝑝𝑜</m:t>
                              </m:r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93C6B5-799B-43A0-9D82-59ADB0852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156282"/>
                <a:ext cx="6785127" cy="896143"/>
              </a:xfrm>
              <a:prstGeom prst="rect">
                <a:avLst/>
              </a:prstGeom>
              <a:blipFill>
                <a:blip r:embed="rId7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9001ED4C-50DE-4BDE-8190-DA751132AFCC}"/>
                  </a:ext>
                </a:extLst>
              </p:cNvPr>
              <p:cNvSpPr/>
              <p:nvPr/>
            </p:nvSpPr>
            <p:spPr>
              <a:xfrm>
                <a:off x="1259632" y="4201485"/>
                <a:ext cx="6813532" cy="905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=[1][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𝑎𝑐𝑒𝑙𝑒𝑟𝑎</m:t>
                      </m:r>
                      <m:r>
                        <a:rPr lang="pt-BR" sz="280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800"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𝑡𝑒𝑚𝑝𝑜</m:t>
                              </m:r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pt-BR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9001ED4C-50DE-4BDE-8190-DA751132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201485"/>
                <a:ext cx="6813532" cy="90510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8A2CAEBB-A487-524A-8AA6-B17EC44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B9F983-A5FA-CF41-A220-86AB5E0F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D67-F629-034A-AD2D-49D48E4C4FD3}" type="datetime1">
              <a:rPr lang="pt-BR" smtClean="0"/>
              <a:t>08/03/2020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4C2E5C-8FCC-A84A-B02E-55CF65D6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D1FD8C-8A7A-7345-90E2-DBFBF5E6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3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1" name="Text Box 17">
            <a:extLst>
              <a:ext uri="{FF2B5EF4-FFF2-40B4-BE49-F238E27FC236}">
                <a16:creationId xmlns:a16="http://schemas.microsoft.com/office/drawing/2014/main" id="{D7D599C3-86FE-42FD-9967-3F723721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420" y="3560339"/>
            <a:ext cx="3682454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88" tIns="31094" rIns="62188" bIns="31094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415037-F87C-4EFE-9604-CF9AC61C95E7}"/>
              </a:ext>
            </a:extLst>
          </p:cNvPr>
          <p:cNvSpPr/>
          <p:nvPr/>
        </p:nvSpPr>
        <p:spPr>
          <a:xfrm>
            <a:off x="395536" y="1087800"/>
            <a:ext cx="301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</a:t>
            </a:r>
            <a:r>
              <a:rPr lang="pt-BR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endParaRPr lang="pt-BR" sz="2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A21D5EA-7363-4C67-BF8C-718C9D193089}"/>
                  </a:ext>
                </a:extLst>
              </p:cNvPr>
              <p:cNvSpPr/>
              <p:nvPr/>
            </p:nvSpPr>
            <p:spPr>
              <a:xfrm>
                <a:off x="2540786" y="2148033"/>
                <a:ext cx="4029821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A21D5EA-7363-4C67-BF8C-718C9D193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86" y="2148033"/>
                <a:ext cx="4029821" cy="566630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0B2F954E-5200-4730-A7C4-01CC6C1A0BE9}"/>
                  </a:ext>
                </a:extLst>
              </p:cNvPr>
              <p:cNvSpPr/>
              <p:nvPr/>
            </p:nvSpPr>
            <p:spPr>
              <a:xfrm>
                <a:off x="2505006" y="5013176"/>
                <a:ext cx="3776868" cy="566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0B2F954E-5200-4730-A7C4-01CC6C1A0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06" y="5013176"/>
                <a:ext cx="3776868" cy="56637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FFF7432E-5D3B-4F0D-948E-D6AECF4C6160}"/>
              </a:ext>
            </a:extLst>
          </p:cNvPr>
          <p:cNvSpPr/>
          <p:nvPr/>
        </p:nvSpPr>
        <p:spPr>
          <a:xfrm>
            <a:off x="4238353" y="2834154"/>
            <a:ext cx="378042" cy="59565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622B0A48-2C71-4D0F-8358-D33341DEB1B3}"/>
              </a:ext>
            </a:extLst>
          </p:cNvPr>
          <p:cNvSpPr/>
          <p:nvPr/>
        </p:nvSpPr>
        <p:spPr>
          <a:xfrm>
            <a:off x="4238352" y="4222164"/>
            <a:ext cx="378042" cy="59565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C0C52-FD6D-3449-B828-717425A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B2292B-356B-534D-8F28-4F1341A9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876B-9F1E-184B-AF02-480AFA82F9EB}" type="datetime1">
              <a:rPr lang="pt-BR" smtClean="0"/>
              <a:t>08/03/2020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E9CD9E-2D8C-8A4A-B729-5D50F912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19BC7A-2F77-D44D-9DD4-15BA1574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143002" y="1542214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395537" y="296733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de algarismos que usamos para representar as medidas.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1143003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143002" y="1592220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2" name="Seta para baixo 31"/>
          <p:cNvSpPr/>
          <p:nvPr/>
        </p:nvSpPr>
        <p:spPr>
          <a:xfrm rot="16200000">
            <a:off x="4038176" y="598116"/>
            <a:ext cx="875807" cy="2234214"/>
          </a:xfrm>
          <a:prstGeom prst="downArrow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  <a:endParaRPr lang="pt-BR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751306" y="1147656"/>
            <a:ext cx="2196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medida de uma grandeza física 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5727266" y="1338055"/>
            <a:ext cx="21967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Sempre aproximada</a:t>
            </a:r>
          </a:p>
        </p:txBody>
      </p:sp>
      <p:sp>
        <p:nvSpPr>
          <p:cNvPr id="38" name="Seta para baixo 37"/>
          <p:cNvSpPr/>
          <p:nvPr/>
        </p:nvSpPr>
        <p:spPr>
          <a:xfrm>
            <a:off x="4395183" y="2456895"/>
            <a:ext cx="375050" cy="432644"/>
          </a:xfrm>
          <a:prstGeom prst="downArrow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1948" name="Rectangle 12"/>
              <p:cNvSpPr>
                <a:spLocks noChangeArrowheads="1"/>
              </p:cNvSpPr>
              <p:nvPr/>
            </p:nvSpPr>
            <p:spPr bwMode="auto">
              <a:xfrm>
                <a:off x="305526" y="3645024"/>
                <a:ext cx="8532948" cy="1177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/>
                <a:r>
                  <a:rPr lang="pt-BR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Por exemplo, se afirmarmos que o resultado de uma medida é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Times New Roman" pitchFamily="18" charset="0"/>
                      </a:rPr>
                      <m:t>3,24 </m:t>
                    </m:r>
                    <m:r>
                      <a:rPr lang="pt-BR" sz="2400" i="1">
                        <a:latin typeface="Cambria Math" panose="02040503050406030204" pitchFamily="18" charset="0"/>
                        <a:ea typeface="Times New Roman" pitchFamily="18" charset="0"/>
                      </a:rPr>
                      <m:t>𝑐𝑚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ea typeface="Times New Roman" pitchFamily="18" charset="0"/>
                    <a:cs typeface="Times New Roman" panose="02020603050405020304" pitchFamily="18" charset="0"/>
                  </a:rPr>
                  <a:t> estamos  dizendo que os algarismos 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3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ea typeface="Times New Roman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2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ea typeface="Times New Roman" pitchFamily="18" charset="0"/>
                    <a:cs typeface="Times New Roman" panose="02020603050405020304" pitchFamily="18" charset="0"/>
                  </a:rPr>
                  <a:t> são precisos e que o algarismo 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4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ea typeface="Times New Roman" pitchFamily="18" charset="0"/>
                    <a:cs typeface="Times New Roman" panose="02020603050405020304" pitchFamily="18" charset="0"/>
                  </a:rPr>
                  <a:t> é duvidoso. </a:t>
                </a: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1948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526" y="3645024"/>
                <a:ext cx="8532948" cy="1177245"/>
              </a:xfrm>
              <a:prstGeom prst="rect">
                <a:avLst/>
              </a:prstGeom>
              <a:blipFill>
                <a:blip r:embed="rId2"/>
                <a:stretch>
                  <a:fillRect t="-4255" b="-1170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1952" name="Rectangle 16"/>
              <p:cNvSpPr>
                <a:spLocks noChangeArrowheads="1"/>
              </p:cNvSpPr>
              <p:nvPr/>
            </p:nvSpPr>
            <p:spPr bwMode="auto">
              <a:xfrm>
                <a:off x="305527" y="5036129"/>
                <a:ext cx="8442938" cy="807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Não tendo sentido físico escrever qualquer algarismo após o número 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4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ea typeface="Times New Roman" pitchFamily="18" charset="0"/>
                    <a:cs typeface="Times New Roman" panose="02020603050405020304" pitchFamily="18" charset="0"/>
                  </a:rPr>
                  <a:t>.</a:t>
                </a: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1952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527" y="5036129"/>
                <a:ext cx="8442938" cy="807913"/>
              </a:xfrm>
              <a:prstGeom prst="rect">
                <a:avLst/>
              </a:prstGeom>
              <a:blipFill>
                <a:blip r:embed="rId3"/>
                <a:stretch>
                  <a:fillRect t="-6250" b="-1875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/>
          <p:cNvSpPr/>
          <p:nvPr/>
        </p:nvSpPr>
        <p:spPr>
          <a:xfrm>
            <a:off x="107504" y="5901055"/>
            <a:ext cx="903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Toda grandeza deve ter somente um único algarismo duvidoso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F266D-53D0-1B49-886A-8F726FE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A73F8F-29A0-494F-8685-AC9E6A29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DCC1-7557-D74C-9B07-2F8E88B2C8D4}" type="datetime1">
              <a:rPr lang="pt-BR" smtClean="0"/>
              <a:t>08/03/2020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A2C31-E751-DF46-A7D6-8D9AAFAC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02D41D-D0B5-D049-A73E-19B2C7DD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9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32" grpId="0" animBg="1" autoUpdateAnimBg="0"/>
      <p:bldP spid="35" grpId="0" autoUpdateAnimBg="0"/>
      <p:bldP spid="36" grpId="0" autoUpdateAnimBg="0"/>
      <p:bldP spid="38" grpId="0" animBg="1" autoUpdateAnimBg="0"/>
      <p:bldP spid="1191948" grpId="0"/>
      <p:bldP spid="1191952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143002" y="1542214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1143003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143002" y="1592220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0000" r="6144"/>
          <a:stretch/>
        </p:blipFill>
        <p:spPr>
          <a:xfrm>
            <a:off x="2657764" y="1227844"/>
            <a:ext cx="2103856" cy="400783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4657" y="656503"/>
            <a:ext cx="431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 o tamanho deste besouro?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932990" y="2305040"/>
            <a:ext cx="3369833" cy="27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Alternativas: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Entre 0 e 1 cm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Entre 1 e 2 cm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Entre 1,5 e 1,6 cm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Entre 1,54 e 1,56 cm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Entre 1,546 e 1,547 cm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53900" y="1104711"/>
            <a:ext cx="40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resultado deve conter  todos os dígitos corretos mais um duvidoso.</a:t>
            </a:r>
          </a:p>
        </p:txBody>
      </p:sp>
      <p:sp>
        <p:nvSpPr>
          <p:cNvPr id="7" name="Seta para a Esquerda 6"/>
          <p:cNvSpPr/>
          <p:nvPr/>
        </p:nvSpPr>
        <p:spPr>
          <a:xfrm>
            <a:off x="8101821" y="4188951"/>
            <a:ext cx="458937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0046" y="4481955"/>
            <a:ext cx="2721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Fonte: http://efisica.if.usp.br/mecanica/universitario/incertezas/algarismos/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1653" y="5229200"/>
            <a:ext cx="887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tamanho do besouro encontra-se entre 1,5 e 1,6!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Temos certeza que o besouro tem pelo menos 1,5 cm (dígitos corretos)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preciso expressar mais um algarismo duvidoso!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45C708-3C5D-484E-81D4-2D83D2F8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C71C54-D4DC-314D-BB4B-0571FF48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9223" l="4000" r="96200">
                        <a14:foregroundMark x1="6800" y1="60622" x2="7200" y2="39896"/>
                        <a14:foregroundMark x1="7200" y1="39896" x2="8000" y2="31347"/>
                        <a14:foregroundMark x1="4000" y1="47150" x2="4200" y2="43005"/>
                        <a14:foregroundMark x1="6600" y1="32902" x2="7600" y2="32383"/>
                        <a14:foregroundMark x1="24600" y1="9845" x2="17000" y2="2591"/>
                        <a14:foregroundMark x1="45400" y1="12694" x2="39600" y2="5699"/>
                        <a14:foregroundMark x1="39600" y1="5699" x2="38400" y2="2073"/>
                        <a14:foregroundMark x1="55200" y1="82642" x2="52400" y2="96114"/>
                        <a14:foregroundMark x1="71200" y1="97409" x2="72600" y2="99223"/>
                        <a14:foregroundMark x1="89600" y1="26425" x2="95600" y2="19948"/>
                        <a14:foregroundMark x1="95600" y1="19948" x2="96200" y2="19689"/>
                        <a14:foregroundMark x1="8200" y1="98187" x2="15600" y2="89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16217">
            <a:off x="77241" y="2204127"/>
            <a:ext cx="2649040" cy="2045058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8D4CC91-51AE-C04F-A002-8E961BAF2D37}"/>
              </a:ext>
            </a:extLst>
          </p:cNvPr>
          <p:cNvCxnSpPr/>
          <p:nvPr/>
        </p:nvCxnSpPr>
        <p:spPr>
          <a:xfrm>
            <a:off x="1260000" y="1942675"/>
            <a:ext cx="1656184" cy="0"/>
          </a:xfrm>
          <a:prstGeom prst="line">
            <a:avLst/>
          </a:prstGeom>
          <a:ln w="476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00B2F92-00E9-D849-ABE4-6CD9733D64A8}"/>
              </a:ext>
            </a:extLst>
          </p:cNvPr>
          <p:cNvCxnSpPr/>
          <p:nvPr/>
        </p:nvCxnSpPr>
        <p:spPr>
          <a:xfrm>
            <a:off x="1260000" y="4283003"/>
            <a:ext cx="1656184" cy="0"/>
          </a:xfrm>
          <a:prstGeom prst="line">
            <a:avLst/>
          </a:prstGeom>
          <a:ln w="476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8EE9626C-73CC-DA4F-860F-AF530590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028B-50C9-BD41-BCAD-910FA3528B16}" type="datetime1">
              <a:rPr lang="pt-BR" smtClean="0"/>
              <a:t>08/03/2020</a:t>
            </a:fld>
            <a:endParaRPr lang="fr-F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DF5B1769-C66B-974E-A6C2-4A26ED33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A7AF03C3-ED22-0048-9295-8D7A6E14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8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16D1D3B-5790-4362-812B-13F52CB5CE28}"/>
              </a:ext>
            </a:extLst>
          </p:cNvPr>
          <p:cNvGrpSpPr/>
          <p:nvPr/>
        </p:nvGrpSpPr>
        <p:grpSpPr>
          <a:xfrm>
            <a:off x="1224528" y="3429001"/>
            <a:ext cx="6703067" cy="895131"/>
            <a:chOff x="1632700" y="3429000"/>
            <a:chExt cx="8937422" cy="1193508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0C8A1C3-8C10-4287-B6F9-7A45BD0881BE}"/>
                </a:ext>
              </a:extLst>
            </p:cNvPr>
            <p:cNvGrpSpPr/>
            <p:nvPr/>
          </p:nvGrpSpPr>
          <p:grpSpPr>
            <a:xfrm>
              <a:off x="1632700" y="3429000"/>
              <a:ext cx="8937422" cy="1193508"/>
              <a:chOff x="1634847" y="2955572"/>
              <a:chExt cx="8937422" cy="1193508"/>
            </a:xfrm>
          </p:grpSpPr>
          <p:sp>
            <p:nvSpPr>
              <p:cNvPr id="182" name="Forma livre 249">
                <a:extLst>
                  <a:ext uri="{FF2B5EF4-FFF2-40B4-BE49-F238E27FC236}">
                    <a16:creationId xmlns:a16="http://schemas.microsoft.com/office/drawing/2014/main" id="{75F10A9D-E597-4CF6-9F03-74056D37649E}"/>
                  </a:ext>
                </a:extLst>
              </p:cNvPr>
              <p:cNvSpPr/>
              <p:nvPr/>
            </p:nvSpPr>
            <p:spPr>
              <a:xfrm>
                <a:off x="1660605" y="2955572"/>
                <a:ext cx="8911664" cy="749242"/>
              </a:xfrm>
              <a:custGeom>
                <a:avLst/>
                <a:gdLst>
                  <a:gd name="connsiteX0" fmla="*/ 7997952 w 8314944"/>
                  <a:gd name="connsiteY0" fmla="*/ 0 h 548640"/>
                  <a:gd name="connsiteX1" fmla="*/ 0 w 8314944"/>
                  <a:gd name="connsiteY1" fmla="*/ 0 h 548640"/>
                  <a:gd name="connsiteX2" fmla="*/ 0 w 8314944"/>
                  <a:gd name="connsiteY2" fmla="*/ 548640 h 548640"/>
                  <a:gd name="connsiteX3" fmla="*/ 8314944 w 8314944"/>
                  <a:gd name="connsiteY3" fmla="*/ 548640 h 548640"/>
                  <a:gd name="connsiteX0" fmla="*/ 7997952 w 8029160"/>
                  <a:gd name="connsiteY0" fmla="*/ 0 h 548640"/>
                  <a:gd name="connsiteX1" fmla="*/ 0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160" h="548640">
                    <a:moveTo>
                      <a:pt x="7997952" y="0"/>
                    </a:moveTo>
                    <a:lnTo>
                      <a:pt x="0" y="0"/>
                    </a:lnTo>
                    <a:lnTo>
                      <a:pt x="0" y="548640"/>
                    </a:lnTo>
                    <a:lnTo>
                      <a:pt x="8029160" y="548640"/>
                    </a:ln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  <p:cxnSp>
            <p:nvCxnSpPr>
              <p:cNvPr id="286" name="AutoShape 154">
                <a:extLst>
                  <a:ext uri="{FF2B5EF4-FFF2-40B4-BE49-F238E27FC236}">
                    <a16:creationId xmlns:a16="http://schemas.microsoft.com/office/drawing/2014/main" id="{6855B4B7-27E4-4A17-9FBA-1844B55F86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89393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7" name="AutoShape 155">
                <a:extLst>
                  <a:ext uri="{FF2B5EF4-FFF2-40B4-BE49-F238E27FC236}">
                    <a16:creationId xmlns:a16="http://schemas.microsoft.com/office/drawing/2014/main" id="{4327892D-4549-4A88-98ED-8F74EF70BF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963389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8" name="AutoShape 156">
                <a:extLst>
                  <a:ext uri="{FF2B5EF4-FFF2-40B4-BE49-F238E27FC236}">
                    <a16:creationId xmlns:a16="http://schemas.microsoft.com/office/drawing/2014/main" id="{57CCF7AF-220C-4442-A4FE-B4FF9191CC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033026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9" name="AutoShape 157">
                <a:extLst>
                  <a:ext uri="{FF2B5EF4-FFF2-40B4-BE49-F238E27FC236}">
                    <a16:creationId xmlns:a16="http://schemas.microsoft.com/office/drawing/2014/main" id="{27411B18-9CE0-47E2-B73E-42084926CB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06315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0" name="AutoShape 158">
                <a:extLst>
                  <a:ext uri="{FF2B5EF4-FFF2-40B4-BE49-F238E27FC236}">
                    <a16:creationId xmlns:a16="http://schemas.microsoft.com/office/drawing/2014/main" id="{4289A39E-2A25-45F5-92D9-2757CED151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76658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1" name="AutoShape 159">
                <a:extLst>
                  <a:ext uri="{FF2B5EF4-FFF2-40B4-BE49-F238E27FC236}">
                    <a16:creationId xmlns:a16="http://schemas.microsoft.com/office/drawing/2014/main" id="{1F6E6B4E-0494-48CC-AF5A-22C5A9F892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249830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2" name="AutoShape 160">
                <a:extLst>
                  <a:ext uri="{FF2B5EF4-FFF2-40B4-BE49-F238E27FC236}">
                    <a16:creationId xmlns:a16="http://schemas.microsoft.com/office/drawing/2014/main" id="{9A865820-8B65-4719-9CE4-9B752486F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08626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3" name="AutoShape 163">
                <a:extLst>
                  <a:ext uri="{FF2B5EF4-FFF2-40B4-BE49-F238E27FC236}">
                    <a16:creationId xmlns:a16="http://schemas.microsoft.com/office/drawing/2014/main" id="{36ADB870-D9B4-45BD-B223-79FE635600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60377" y="298183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4" name="AutoShape 164">
                <a:extLst>
                  <a:ext uri="{FF2B5EF4-FFF2-40B4-BE49-F238E27FC236}">
                    <a16:creationId xmlns:a16="http://schemas.microsoft.com/office/drawing/2014/main" id="{3AD44F5E-3F43-40CB-9937-EFD92569DE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536429" y="298183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6" name="AutoShape 192">
                <a:extLst>
                  <a:ext uri="{FF2B5EF4-FFF2-40B4-BE49-F238E27FC236}">
                    <a16:creationId xmlns:a16="http://schemas.microsoft.com/office/drawing/2014/main" id="{13B701E7-3F6C-4E9D-B3A1-2AF71B69B3D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86330" y="2964525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297" name="Text Box 204">
                <a:extLst>
                  <a:ext uri="{FF2B5EF4-FFF2-40B4-BE49-F238E27FC236}">
                    <a16:creationId xmlns:a16="http://schemas.microsoft.com/office/drawing/2014/main" id="{7A8EA955-29D4-47DA-B12F-B69AB1E7FE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7848" y="3241297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90</a:t>
                </a:r>
                <a:endParaRPr lang="fr-FR" sz="1050" dirty="0">
                  <a:latin typeface="Arial" pitchFamily="34" charset="0"/>
                </a:endParaRPr>
              </a:p>
            </p:txBody>
          </p:sp>
          <p:cxnSp>
            <p:nvCxnSpPr>
              <p:cNvPr id="300" name="AutoShape 154">
                <a:extLst>
                  <a:ext uri="{FF2B5EF4-FFF2-40B4-BE49-F238E27FC236}">
                    <a16:creationId xmlns:a16="http://schemas.microsoft.com/office/drawing/2014/main" id="{F91C18AB-74A5-4C0A-A455-BEC5DAEC07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609473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1" name="AutoShape 155">
                <a:extLst>
                  <a:ext uri="{FF2B5EF4-FFF2-40B4-BE49-F238E27FC236}">
                    <a16:creationId xmlns:a16="http://schemas.microsoft.com/office/drawing/2014/main" id="{43EECF9C-6B33-4CA2-9398-454AE3F13D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683469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2" name="AutoShape 156">
                <a:extLst>
                  <a:ext uri="{FF2B5EF4-FFF2-40B4-BE49-F238E27FC236}">
                    <a16:creationId xmlns:a16="http://schemas.microsoft.com/office/drawing/2014/main" id="{419B468B-97A4-4D96-AFC8-3AF962A0C4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53106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3" name="AutoShape 157">
                <a:extLst>
                  <a:ext uri="{FF2B5EF4-FFF2-40B4-BE49-F238E27FC236}">
                    <a16:creationId xmlns:a16="http://schemas.microsoft.com/office/drawing/2014/main" id="{ED3AF17F-BC8A-49B4-B9D8-1B097B8A19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826395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4" name="AutoShape 158">
                <a:extLst>
                  <a:ext uri="{FF2B5EF4-FFF2-40B4-BE49-F238E27FC236}">
                    <a16:creationId xmlns:a16="http://schemas.microsoft.com/office/drawing/2014/main" id="{09A7B12A-F7DC-4F02-9FDB-CEEB1A8083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896738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5" name="AutoShape 159">
                <a:extLst>
                  <a:ext uri="{FF2B5EF4-FFF2-40B4-BE49-F238E27FC236}">
                    <a16:creationId xmlns:a16="http://schemas.microsoft.com/office/drawing/2014/main" id="{05F23A79-7112-4E8E-B163-124BC20F9D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969910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6" name="AutoShape 160">
                <a:extLst>
                  <a:ext uri="{FF2B5EF4-FFF2-40B4-BE49-F238E27FC236}">
                    <a16:creationId xmlns:a16="http://schemas.microsoft.com/office/drawing/2014/main" id="{2A77E383-22D1-46AF-883E-911B16AC045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706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7" name="AutoShape 163">
                <a:extLst>
                  <a:ext uri="{FF2B5EF4-FFF2-40B4-BE49-F238E27FC236}">
                    <a16:creationId xmlns:a16="http://schemas.microsoft.com/office/drawing/2014/main" id="{7348661A-D640-47B1-A3E9-A7200E0302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80457" y="298259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8" name="AutoShape 164">
                <a:extLst>
                  <a:ext uri="{FF2B5EF4-FFF2-40B4-BE49-F238E27FC236}">
                    <a16:creationId xmlns:a16="http://schemas.microsoft.com/office/drawing/2014/main" id="{1C6179A9-4195-4056-B535-B1D0D834DB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256509" y="298259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10" name="AutoShape 192">
                <a:extLst>
                  <a:ext uri="{FF2B5EF4-FFF2-40B4-BE49-F238E27FC236}">
                    <a16:creationId xmlns:a16="http://schemas.microsoft.com/office/drawing/2014/main" id="{C5ABA01D-86C4-4CD2-A852-2851E979F4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06410" y="2965285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311" name="Text Box 204">
                <a:extLst>
                  <a:ext uri="{FF2B5EF4-FFF2-40B4-BE49-F238E27FC236}">
                    <a16:creationId xmlns:a16="http://schemas.microsoft.com/office/drawing/2014/main" id="{55F7A63D-4B4A-45D1-9F93-918E7FD815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76400" y="3242057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100</a:t>
                </a:r>
                <a:endParaRPr lang="fr-FR" sz="1050" dirty="0">
                  <a:latin typeface="Arial" pitchFamily="34" charset="0"/>
                </a:endParaRPr>
              </a:p>
            </p:txBody>
          </p:sp>
          <p:cxnSp>
            <p:nvCxnSpPr>
              <p:cNvPr id="183" name="AutoShape 74">
                <a:extLst>
                  <a:ext uri="{FF2B5EF4-FFF2-40B4-BE49-F238E27FC236}">
                    <a16:creationId xmlns:a16="http://schemas.microsoft.com/office/drawing/2014/main" id="{3AC490B9-A492-4B3E-8C3B-49D3E5C0FD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759408" y="2961310"/>
                <a:ext cx="0" cy="287316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4" name="AutoShape 75">
                <a:extLst>
                  <a:ext uri="{FF2B5EF4-FFF2-40B4-BE49-F238E27FC236}">
                    <a16:creationId xmlns:a16="http://schemas.microsoft.com/office/drawing/2014/main" id="{97DA49DC-DE4A-4A03-9335-57DE70DC07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35684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5" name="AutoShape 76">
                <a:extLst>
                  <a:ext uri="{FF2B5EF4-FFF2-40B4-BE49-F238E27FC236}">
                    <a16:creationId xmlns:a16="http://schemas.microsoft.com/office/drawing/2014/main" id="{CC7C3908-D3CB-48F3-B8DC-B98B10F3C1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11717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6" name="AutoShape 77">
                <a:extLst>
                  <a:ext uri="{FF2B5EF4-FFF2-40B4-BE49-F238E27FC236}">
                    <a16:creationId xmlns:a16="http://schemas.microsoft.com/office/drawing/2014/main" id="{E876888F-68F6-4998-B8D6-B1987714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86536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7" name="AutoShape 78">
                <a:extLst>
                  <a:ext uri="{FF2B5EF4-FFF2-40B4-BE49-F238E27FC236}">
                    <a16:creationId xmlns:a16="http://schemas.microsoft.com/office/drawing/2014/main" id="{BC097AE5-371F-4E70-B714-7F39780A2D8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6281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8" name="AutoShape 79">
                <a:extLst>
                  <a:ext uri="{FF2B5EF4-FFF2-40B4-BE49-F238E27FC236}">
                    <a16:creationId xmlns:a16="http://schemas.microsoft.com/office/drawing/2014/main" id="{66468CE6-F5BF-46B0-B123-8259C9CC89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134594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9" name="AutoShape 80">
                <a:extLst>
                  <a:ext uri="{FF2B5EF4-FFF2-40B4-BE49-F238E27FC236}">
                    <a16:creationId xmlns:a16="http://schemas.microsoft.com/office/drawing/2014/main" id="{80480306-8442-4FCE-A209-03E857C789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1014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0" name="AutoShape 81">
                <a:extLst>
                  <a:ext uri="{FF2B5EF4-FFF2-40B4-BE49-F238E27FC236}">
                    <a16:creationId xmlns:a16="http://schemas.microsoft.com/office/drawing/2014/main" id="{12F9EA07-F640-4E81-B572-4D2085F601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8265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1" name="AutoShape 82">
                <a:extLst>
                  <a:ext uri="{FF2B5EF4-FFF2-40B4-BE49-F238E27FC236}">
                    <a16:creationId xmlns:a16="http://schemas.microsoft.com/office/drawing/2014/main" id="{294158EB-5689-495F-B5D0-1FB8F82C90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358078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2" name="AutoShape 83">
                <a:extLst>
                  <a:ext uri="{FF2B5EF4-FFF2-40B4-BE49-F238E27FC236}">
                    <a16:creationId xmlns:a16="http://schemas.microsoft.com/office/drawing/2014/main" id="{CCAB140D-A890-4682-9181-1637451ACA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431318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3" name="AutoShape 85">
                <a:extLst>
                  <a:ext uri="{FF2B5EF4-FFF2-40B4-BE49-F238E27FC236}">
                    <a16:creationId xmlns:a16="http://schemas.microsoft.com/office/drawing/2014/main" id="{60B224A7-9152-4510-98ED-E11269781C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067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4" name="AutoShape 86">
                <a:extLst>
                  <a:ext uri="{FF2B5EF4-FFF2-40B4-BE49-F238E27FC236}">
                    <a16:creationId xmlns:a16="http://schemas.microsoft.com/office/drawing/2014/main" id="{4EF16DC9-C810-4165-901D-BF1A832506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8304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5" name="AutoShape 87">
                <a:extLst>
                  <a:ext uri="{FF2B5EF4-FFF2-40B4-BE49-F238E27FC236}">
                    <a16:creationId xmlns:a16="http://schemas.microsoft.com/office/drawing/2014/main" id="{B354C3F4-37D4-400F-B9D0-27063A98CB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659082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6" name="AutoShape 88">
                <a:extLst>
                  <a:ext uri="{FF2B5EF4-FFF2-40B4-BE49-F238E27FC236}">
                    <a16:creationId xmlns:a16="http://schemas.microsoft.com/office/drawing/2014/main" id="{4E3830CD-097B-4171-9253-6F67B5342EA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3390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7" name="AutoShape 89">
                <a:extLst>
                  <a:ext uri="{FF2B5EF4-FFF2-40B4-BE49-F238E27FC236}">
                    <a16:creationId xmlns:a16="http://schemas.microsoft.com/office/drawing/2014/main" id="{86B3C0EE-EB89-4842-907D-D625CEFD72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81017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8" name="AutoShape 90">
                <a:extLst>
                  <a:ext uri="{FF2B5EF4-FFF2-40B4-BE49-F238E27FC236}">
                    <a16:creationId xmlns:a16="http://schemas.microsoft.com/office/drawing/2014/main" id="{C2A3CD20-F89E-4577-BE16-612A8DBF3E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88195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9" name="AutoShape 91">
                <a:extLst>
                  <a:ext uri="{FF2B5EF4-FFF2-40B4-BE49-F238E27FC236}">
                    <a16:creationId xmlns:a16="http://schemas.microsoft.com/office/drawing/2014/main" id="{D4318077-4E39-4CEB-A169-0C1A601116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575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0" name="AutoShape 92">
                <a:extLst>
                  <a:ext uri="{FF2B5EF4-FFF2-40B4-BE49-F238E27FC236}">
                    <a16:creationId xmlns:a16="http://schemas.microsoft.com/office/drawing/2014/main" id="{720FE8F4-EB95-42FA-98CD-A482732260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3001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1" name="AutoShape 93">
                <a:extLst>
                  <a:ext uri="{FF2B5EF4-FFF2-40B4-BE49-F238E27FC236}">
                    <a16:creationId xmlns:a16="http://schemas.microsoft.com/office/drawing/2014/main" id="{22BFEDAA-3BBC-40EE-9BBB-E0473F1B7F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0544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2" name="AutoShape 94">
                <a:extLst>
                  <a:ext uri="{FF2B5EF4-FFF2-40B4-BE49-F238E27FC236}">
                    <a16:creationId xmlns:a16="http://schemas.microsoft.com/office/drawing/2014/main" id="{75F16C96-94E2-4735-86F8-771CBE8AB3D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7868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3" name="AutoShape 96">
                <a:extLst>
                  <a:ext uri="{FF2B5EF4-FFF2-40B4-BE49-F238E27FC236}">
                    <a16:creationId xmlns:a16="http://schemas.microsoft.com/office/drawing/2014/main" id="{6F8E3379-7401-414D-83F6-05180D4D01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25892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4" name="AutoShape 97">
                <a:extLst>
                  <a:ext uri="{FF2B5EF4-FFF2-40B4-BE49-F238E27FC236}">
                    <a16:creationId xmlns:a16="http://schemas.microsoft.com/office/drawing/2014/main" id="{EE7129C5-EFE9-401C-8743-247D5CE8CD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335205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5" name="AutoShape 98">
                <a:extLst>
                  <a:ext uri="{FF2B5EF4-FFF2-40B4-BE49-F238E27FC236}">
                    <a16:creationId xmlns:a16="http://schemas.microsoft.com/office/drawing/2014/main" id="{7316F1C1-27FF-4CAD-AE8E-2D071DAB6A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411238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6" name="AutoShape 99">
                <a:extLst>
                  <a:ext uri="{FF2B5EF4-FFF2-40B4-BE49-F238E27FC236}">
                    <a16:creationId xmlns:a16="http://schemas.microsoft.com/office/drawing/2014/main" id="{B8F9C782-0520-4142-B756-AA29316575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486057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7" name="AutoShape 100">
                <a:extLst>
                  <a:ext uri="{FF2B5EF4-FFF2-40B4-BE49-F238E27FC236}">
                    <a16:creationId xmlns:a16="http://schemas.microsoft.com/office/drawing/2014/main" id="{A44BC79B-3253-4747-9925-EBB313BC14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56233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8" name="AutoShape 101">
                <a:extLst>
                  <a:ext uri="{FF2B5EF4-FFF2-40B4-BE49-F238E27FC236}">
                    <a16:creationId xmlns:a16="http://schemas.microsoft.com/office/drawing/2014/main" id="{81D5AD47-33DC-46DE-807B-6DB968BF504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634115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9" name="AutoShape 102">
                <a:extLst>
                  <a:ext uri="{FF2B5EF4-FFF2-40B4-BE49-F238E27FC236}">
                    <a16:creationId xmlns:a16="http://schemas.microsoft.com/office/drawing/2014/main" id="{7B0FFAD2-29E2-4EC1-8970-BA5CA35344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70966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0" name="AutoShape 103">
                <a:extLst>
                  <a:ext uri="{FF2B5EF4-FFF2-40B4-BE49-F238E27FC236}">
                    <a16:creationId xmlns:a16="http://schemas.microsoft.com/office/drawing/2014/main" id="{B2D471A3-3014-484A-93B4-07250B21E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78217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1" name="AutoShape 104">
                <a:extLst>
                  <a:ext uri="{FF2B5EF4-FFF2-40B4-BE49-F238E27FC236}">
                    <a16:creationId xmlns:a16="http://schemas.microsoft.com/office/drawing/2014/main" id="{A6EE5A20-9FCC-4531-A8AE-8000E046CB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85759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2" name="AutoShape 105">
                <a:extLst>
                  <a:ext uri="{FF2B5EF4-FFF2-40B4-BE49-F238E27FC236}">
                    <a16:creationId xmlns:a16="http://schemas.microsoft.com/office/drawing/2014/main" id="{D0D5C236-8B0E-4F81-9446-7BDA5D445B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93083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3" name="AutoShape 107">
                <a:extLst>
                  <a:ext uri="{FF2B5EF4-FFF2-40B4-BE49-F238E27FC236}">
                    <a16:creationId xmlns:a16="http://schemas.microsoft.com/office/drawing/2014/main" id="{AA0BF75E-4DAB-4AB5-A2E2-FBF0EE08EA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0868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4" name="AutoShape 108">
                <a:extLst>
                  <a:ext uri="{FF2B5EF4-FFF2-40B4-BE49-F238E27FC236}">
                    <a16:creationId xmlns:a16="http://schemas.microsoft.com/office/drawing/2014/main" id="{134ECEF9-D8A0-4AC9-BD21-9040DD9A7A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8469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5" name="AutoShape 109">
                <a:extLst>
                  <a:ext uri="{FF2B5EF4-FFF2-40B4-BE49-F238E27FC236}">
                    <a16:creationId xmlns:a16="http://schemas.microsoft.com/office/drawing/2014/main" id="{5BF760CD-6452-4BF3-B888-3FFDBDAA37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16045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6" name="AutoShape 110">
                <a:extLst>
                  <a:ext uri="{FF2B5EF4-FFF2-40B4-BE49-F238E27FC236}">
                    <a16:creationId xmlns:a16="http://schemas.microsoft.com/office/drawing/2014/main" id="{90C6E69D-8185-47F6-9119-352F126DE7F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2350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7" name="AutoShape 111">
                <a:extLst>
                  <a:ext uri="{FF2B5EF4-FFF2-40B4-BE49-F238E27FC236}">
                    <a16:creationId xmlns:a16="http://schemas.microsoft.com/office/drawing/2014/main" id="{55026B19-6680-4B5C-9FB1-A434760FBB9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110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8" name="AutoShape 112">
                <a:extLst>
                  <a:ext uri="{FF2B5EF4-FFF2-40B4-BE49-F238E27FC236}">
                    <a16:creationId xmlns:a16="http://schemas.microsoft.com/office/drawing/2014/main" id="{A933D4C0-61A4-4E8B-BDBF-CC9E4E42E1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253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9" name="AutoShape 113">
                <a:extLst>
                  <a:ext uri="{FF2B5EF4-FFF2-40B4-BE49-F238E27FC236}">
                    <a16:creationId xmlns:a16="http://schemas.microsoft.com/office/drawing/2014/main" id="{AD64BFC7-3CFB-46B6-A6F0-7C0ED74072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45781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0" name="AutoShape 114">
                <a:extLst>
                  <a:ext uri="{FF2B5EF4-FFF2-40B4-BE49-F238E27FC236}">
                    <a16:creationId xmlns:a16="http://schemas.microsoft.com/office/drawing/2014/main" id="{97F2D3D1-8DE2-4B60-9019-808F8F04A2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3006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1" name="AutoShape 115">
                <a:extLst>
                  <a:ext uri="{FF2B5EF4-FFF2-40B4-BE49-F238E27FC236}">
                    <a16:creationId xmlns:a16="http://schemas.microsoft.com/office/drawing/2014/main" id="{E998CF41-0497-4AFC-B65A-EFDABF17F5F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0522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2" name="AutoShape 116">
                <a:extLst>
                  <a:ext uri="{FF2B5EF4-FFF2-40B4-BE49-F238E27FC236}">
                    <a16:creationId xmlns:a16="http://schemas.microsoft.com/office/drawing/2014/main" id="{CE7243B6-7C85-4D44-A648-1F0CBBD51E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7820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3" name="AutoShape 118">
                <a:extLst>
                  <a:ext uri="{FF2B5EF4-FFF2-40B4-BE49-F238E27FC236}">
                    <a16:creationId xmlns:a16="http://schemas.microsoft.com/office/drawing/2014/main" id="{BAB7AD48-6DA6-42A6-A8EB-43EFB93FA5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746472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4" name="AutoShape 119">
                <a:extLst>
                  <a:ext uri="{FF2B5EF4-FFF2-40B4-BE49-F238E27FC236}">
                    <a16:creationId xmlns:a16="http://schemas.microsoft.com/office/drawing/2014/main" id="{CD222034-D462-4361-8038-4D6E1849DA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2478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5" name="AutoShape 120">
                <a:extLst>
                  <a:ext uri="{FF2B5EF4-FFF2-40B4-BE49-F238E27FC236}">
                    <a16:creationId xmlns:a16="http://schemas.microsoft.com/office/drawing/2014/main" id="{8ED9920A-5FE6-46A1-87C0-EFC949BB2D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90285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6" name="AutoShape 121">
                <a:extLst>
                  <a:ext uri="{FF2B5EF4-FFF2-40B4-BE49-F238E27FC236}">
                    <a16:creationId xmlns:a16="http://schemas.microsoft.com/office/drawing/2014/main" id="{A9D3FB88-4A7A-479F-A60D-3DF356C64E3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9796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7" name="AutoShape 122">
                <a:extLst>
                  <a:ext uri="{FF2B5EF4-FFF2-40B4-BE49-F238E27FC236}">
                    <a16:creationId xmlns:a16="http://schemas.microsoft.com/office/drawing/2014/main" id="{80F62DCF-BC19-4983-901E-35C732C707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05798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8" name="AutoShape 123">
                <a:extLst>
                  <a:ext uri="{FF2B5EF4-FFF2-40B4-BE49-F238E27FC236}">
                    <a16:creationId xmlns:a16="http://schemas.microsoft.com/office/drawing/2014/main" id="{E4D0BEF0-4CE8-48B7-8957-3DB95952C3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131690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9" name="AutoShape 124">
                <a:extLst>
                  <a:ext uri="{FF2B5EF4-FFF2-40B4-BE49-F238E27FC236}">
                    <a16:creationId xmlns:a16="http://schemas.microsoft.com/office/drawing/2014/main" id="{86FDAE85-3543-459F-9800-3F0E58981F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0925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0" name="AutoShape 125">
                <a:extLst>
                  <a:ext uri="{FF2B5EF4-FFF2-40B4-BE49-F238E27FC236}">
                    <a16:creationId xmlns:a16="http://schemas.microsoft.com/office/drawing/2014/main" id="{AF0FDA38-8B89-4B61-805B-5FC25EC883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37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1" name="AutoShape 126">
                <a:extLst>
                  <a:ext uri="{FF2B5EF4-FFF2-40B4-BE49-F238E27FC236}">
                    <a16:creationId xmlns:a16="http://schemas.microsoft.com/office/drawing/2014/main" id="{3D8764AE-DEA4-4B59-ABC0-10D7134C19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114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2" name="AutoShape 127">
                <a:extLst>
                  <a:ext uri="{FF2B5EF4-FFF2-40B4-BE49-F238E27FC236}">
                    <a16:creationId xmlns:a16="http://schemas.microsoft.com/office/drawing/2014/main" id="{D4C1D3AE-357C-4FAA-97FC-2349C66776F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43634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3" name="AutoShape 129">
                <a:extLst>
                  <a:ext uri="{FF2B5EF4-FFF2-40B4-BE49-F238E27FC236}">
                    <a16:creationId xmlns:a16="http://schemas.microsoft.com/office/drawing/2014/main" id="{D89FA665-ACAF-40F6-8793-57D9640D01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49862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4" name="AutoShape 130">
                <a:extLst>
                  <a:ext uri="{FF2B5EF4-FFF2-40B4-BE49-F238E27FC236}">
                    <a16:creationId xmlns:a16="http://schemas.microsoft.com/office/drawing/2014/main" id="{5809B875-46D5-4DDA-BE68-12CD5EB80E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7193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5" name="AutoShape 131">
                <a:extLst>
                  <a:ext uri="{FF2B5EF4-FFF2-40B4-BE49-F238E27FC236}">
                    <a16:creationId xmlns:a16="http://schemas.microsoft.com/office/drawing/2014/main" id="{2123ECEF-8FF8-4042-8A47-F36B904C0E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4500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6" name="AutoShape 132">
                <a:extLst>
                  <a:ext uri="{FF2B5EF4-FFF2-40B4-BE49-F238E27FC236}">
                    <a16:creationId xmlns:a16="http://schemas.microsoft.com/office/drawing/2014/main" id="{59D290D8-1341-4B8E-B52F-9442870554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1690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7" name="AutoShape 133">
                <a:extLst>
                  <a:ext uri="{FF2B5EF4-FFF2-40B4-BE49-F238E27FC236}">
                    <a16:creationId xmlns:a16="http://schemas.microsoft.com/office/drawing/2014/main" id="{D8DCCAC1-C2E0-46A5-8ED5-18B3D648BE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902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8" name="AutoShape 134">
                <a:extLst>
                  <a:ext uri="{FF2B5EF4-FFF2-40B4-BE49-F238E27FC236}">
                    <a16:creationId xmlns:a16="http://schemas.microsoft.com/office/drawing/2014/main" id="{54A524E3-392B-4B8B-8850-E24BBBEEC9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5919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9" name="AutoShape 135">
                <a:extLst>
                  <a:ext uri="{FF2B5EF4-FFF2-40B4-BE49-F238E27FC236}">
                    <a16:creationId xmlns:a16="http://schemas.microsoft.com/office/drawing/2014/main" id="{E7E6BE12-1C9A-43C3-9F6C-5C7831DD23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93179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0" name="AutoShape 136">
                <a:extLst>
                  <a:ext uri="{FF2B5EF4-FFF2-40B4-BE49-F238E27FC236}">
                    <a16:creationId xmlns:a16="http://schemas.microsoft.com/office/drawing/2014/main" id="{5737F1AE-D1E0-4737-A0B5-7E95C1C675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00147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1" name="AutoShape 137">
                <a:extLst>
                  <a:ext uri="{FF2B5EF4-FFF2-40B4-BE49-F238E27FC236}">
                    <a16:creationId xmlns:a16="http://schemas.microsoft.com/office/drawing/2014/main" id="{439E2AC3-2BB1-4FFF-B516-3B8A3C27F4D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07396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2" name="AutoShape 138">
                <a:extLst>
                  <a:ext uri="{FF2B5EF4-FFF2-40B4-BE49-F238E27FC236}">
                    <a16:creationId xmlns:a16="http://schemas.microsoft.com/office/drawing/2014/main" id="{A48602AF-01DC-42BE-A258-542FD6EE0D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1322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3" name="AutoShape 140">
                <a:extLst>
                  <a:ext uri="{FF2B5EF4-FFF2-40B4-BE49-F238E27FC236}">
                    <a16:creationId xmlns:a16="http://schemas.microsoft.com/office/drawing/2014/main" id="{8582D3BD-1A28-4513-985A-E86FB385A9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0646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4" name="AutoShape 141">
                <a:extLst>
                  <a:ext uri="{FF2B5EF4-FFF2-40B4-BE49-F238E27FC236}">
                    <a16:creationId xmlns:a16="http://schemas.microsoft.com/office/drawing/2014/main" id="{C9B34FF7-248D-4885-A027-F4E270357AB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8274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5" name="AutoShape 142">
                <a:extLst>
                  <a:ext uri="{FF2B5EF4-FFF2-40B4-BE49-F238E27FC236}">
                    <a16:creationId xmlns:a16="http://schemas.microsoft.com/office/drawing/2014/main" id="{B3BA0871-10ED-4EF2-849E-152E92FE7E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877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6" name="AutoShape 143">
                <a:extLst>
                  <a:ext uri="{FF2B5EF4-FFF2-40B4-BE49-F238E27FC236}">
                    <a16:creationId xmlns:a16="http://schemas.microsoft.com/office/drawing/2014/main" id="{ECAE67F7-9E6E-4684-9A29-D879775863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43359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7" name="AutoShape 144">
                <a:extLst>
                  <a:ext uri="{FF2B5EF4-FFF2-40B4-BE49-F238E27FC236}">
                    <a16:creationId xmlns:a16="http://schemas.microsoft.com/office/drawing/2014/main" id="{98CCE068-E1FE-4B55-9CB8-F3921C5645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5098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8" name="AutoShape 145">
                <a:extLst>
                  <a:ext uri="{FF2B5EF4-FFF2-40B4-BE49-F238E27FC236}">
                    <a16:creationId xmlns:a16="http://schemas.microsoft.com/office/drawing/2014/main" id="{FBA9D3DA-53C0-473E-B6A4-6642A2CBB5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58165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9" name="AutoShape 146">
                <a:extLst>
                  <a:ext uri="{FF2B5EF4-FFF2-40B4-BE49-F238E27FC236}">
                    <a16:creationId xmlns:a16="http://schemas.microsoft.com/office/drawing/2014/main" id="{07EF80FF-F1DE-4A9B-B76B-2869AC701F1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65720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0" name="AutoShape 147">
                <a:extLst>
                  <a:ext uri="{FF2B5EF4-FFF2-40B4-BE49-F238E27FC236}">
                    <a16:creationId xmlns:a16="http://schemas.microsoft.com/office/drawing/2014/main" id="{37017B72-2C60-4953-A0D4-A0E2F6613C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971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1" name="AutoShape 148">
                <a:extLst>
                  <a:ext uri="{FF2B5EF4-FFF2-40B4-BE49-F238E27FC236}">
                    <a16:creationId xmlns:a16="http://schemas.microsoft.com/office/drawing/2014/main" id="{3A9511EA-46B6-4278-836A-7E9C3AE08E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80513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2" name="AutoShape 149">
                <a:extLst>
                  <a:ext uri="{FF2B5EF4-FFF2-40B4-BE49-F238E27FC236}">
                    <a16:creationId xmlns:a16="http://schemas.microsoft.com/office/drawing/2014/main" id="{B7E25006-5A7B-4FA6-8A28-5B19239739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87837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3" name="AutoShape 151">
                <a:extLst>
                  <a:ext uri="{FF2B5EF4-FFF2-40B4-BE49-F238E27FC236}">
                    <a16:creationId xmlns:a16="http://schemas.microsoft.com/office/drawing/2014/main" id="{2BEDAB03-8497-48CA-8DC1-29696F196C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95143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4" name="AutoShape 152">
                <a:extLst>
                  <a:ext uri="{FF2B5EF4-FFF2-40B4-BE49-F238E27FC236}">
                    <a16:creationId xmlns:a16="http://schemas.microsoft.com/office/drawing/2014/main" id="{3BEFB5FC-6EF8-43A1-AA7E-2B9C44C162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02543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5" name="AutoShape 153">
                <a:extLst>
                  <a:ext uri="{FF2B5EF4-FFF2-40B4-BE49-F238E27FC236}">
                    <a16:creationId xmlns:a16="http://schemas.microsoft.com/office/drawing/2014/main" id="{EA047D5D-CD02-49AF-A617-14904E665B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099196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6" name="AutoShape 154">
                <a:extLst>
                  <a:ext uri="{FF2B5EF4-FFF2-40B4-BE49-F238E27FC236}">
                    <a16:creationId xmlns:a16="http://schemas.microsoft.com/office/drawing/2014/main" id="{D5B4FFFC-B93F-457F-A6B0-4F372C9DE7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17177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7" name="AutoShape 155">
                <a:extLst>
                  <a:ext uri="{FF2B5EF4-FFF2-40B4-BE49-F238E27FC236}">
                    <a16:creationId xmlns:a16="http://schemas.microsoft.com/office/drawing/2014/main" id="{6E4AC422-1EA9-40C2-AAE9-57D303951F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24577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8" name="AutoShape 156">
                <a:extLst>
                  <a:ext uri="{FF2B5EF4-FFF2-40B4-BE49-F238E27FC236}">
                    <a16:creationId xmlns:a16="http://schemas.microsoft.com/office/drawing/2014/main" id="{EAA88059-99C8-4D53-B73C-042BE17F12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154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9" name="AutoShape 157">
                <a:extLst>
                  <a:ext uri="{FF2B5EF4-FFF2-40B4-BE49-F238E27FC236}">
                    <a16:creationId xmlns:a16="http://schemas.microsoft.com/office/drawing/2014/main" id="{C54E1E05-462F-47F1-967E-35B7E570D4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88700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0" name="AutoShape 158">
                <a:extLst>
                  <a:ext uri="{FF2B5EF4-FFF2-40B4-BE49-F238E27FC236}">
                    <a16:creationId xmlns:a16="http://schemas.microsoft.com/office/drawing/2014/main" id="{13B7BE07-6805-4FCB-AAE5-CE086BB7AF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45904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1" name="AutoShape 159">
                <a:extLst>
                  <a:ext uri="{FF2B5EF4-FFF2-40B4-BE49-F238E27FC236}">
                    <a16:creationId xmlns:a16="http://schemas.microsoft.com/office/drawing/2014/main" id="{E93C1820-9C75-49CC-9B8A-13E942E7C9D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53221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2" name="AutoShape 160">
                <a:extLst>
                  <a:ext uri="{FF2B5EF4-FFF2-40B4-BE49-F238E27FC236}">
                    <a16:creationId xmlns:a16="http://schemas.microsoft.com/office/drawing/2014/main" id="{5526998F-982F-4456-93DF-CD32D22F9B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5910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3" name="AutoShape 162">
                <a:extLst>
                  <a:ext uri="{FF2B5EF4-FFF2-40B4-BE49-F238E27FC236}">
                    <a16:creationId xmlns:a16="http://schemas.microsoft.com/office/drawing/2014/main" id="{31473EA0-F301-4D80-89CB-D8D071DF7D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66466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4" name="AutoShape 163">
                <a:extLst>
                  <a:ext uri="{FF2B5EF4-FFF2-40B4-BE49-F238E27FC236}">
                    <a16:creationId xmlns:a16="http://schemas.microsoft.com/office/drawing/2014/main" id="{EF678844-E54F-4126-ABBC-FCF4C49015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742762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5" name="AutoShape 164">
                <a:extLst>
                  <a:ext uri="{FF2B5EF4-FFF2-40B4-BE49-F238E27FC236}">
                    <a16:creationId xmlns:a16="http://schemas.microsoft.com/office/drawing/2014/main" id="{760E337F-59E0-4909-94FB-5DC9D874F2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18814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6" name="AutoShape 185">
                <a:extLst>
                  <a:ext uri="{FF2B5EF4-FFF2-40B4-BE49-F238E27FC236}">
                    <a16:creationId xmlns:a16="http://schemas.microsoft.com/office/drawing/2014/main" id="{4858677C-433F-4C6B-9AB0-F0431FFAEE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06773" y="2978843"/>
                <a:ext cx="0" cy="289818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7" name="AutoShape 186">
                <a:extLst>
                  <a:ext uri="{FF2B5EF4-FFF2-40B4-BE49-F238E27FC236}">
                    <a16:creationId xmlns:a16="http://schemas.microsoft.com/office/drawing/2014/main" id="{3A2B7A78-CBEB-484A-A9E9-D2472B0A48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258929" y="2982099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8" name="AutoShape 187">
                <a:extLst>
                  <a:ext uri="{FF2B5EF4-FFF2-40B4-BE49-F238E27FC236}">
                    <a16:creationId xmlns:a16="http://schemas.microsoft.com/office/drawing/2014/main" id="{881C56C3-4938-4506-82C1-39343D786C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08689" y="2981266"/>
                <a:ext cx="0" cy="289818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9" name="AutoShape 188">
                <a:extLst>
                  <a:ext uri="{FF2B5EF4-FFF2-40B4-BE49-F238E27FC236}">
                    <a16:creationId xmlns:a16="http://schemas.microsoft.com/office/drawing/2014/main" id="{67055303-3747-4CFC-8095-F65C09C6A3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746473" y="297233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0" name="AutoShape 189">
                <a:extLst>
                  <a:ext uri="{FF2B5EF4-FFF2-40B4-BE49-F238E27FC236}">
                    <a16:creationId xmlns:a16="http://schemas.microsoft.com/office/drawing/2014/main" id="{BC66F014-FAA0-4E72-9487-C622770F44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00877" y="297755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1" name="AutoShape 190">
                <a:extLst>
                  <a:ext uri="{FF2B5EF4-FFF2-40B4-BE49-F238E27FC236}">
                    <a16:creationId xmlns:a16="http://schemas.microsoft.com/office/drawing/2014/main" id="{94670929-6D6D-46FC-88FA-24C7619662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06469" y="2982099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2" name="AutoShape 191">
                <a:extLst>
                  <a:ext uri="{FF2B5EF4-FFF2-40B4-BE49-F238E27FC236}">
                    <a16:creationId xmlns:a16="http://schemas.microsoft.com/office/drawing/2014/main" id="{BEE3F36A-5F17-411B-BC90-156D049DE2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953688" y="2964524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3" name="AutoShape 192">
                <a:extLst>
                  <a:ext uri="{FF2B5EF4-FFF2-40B4-BE49-F238E27FC236}">
                    <a16:creationId xmlns:a16="http://schemas.microsoft.com/office/drawing/2014/main" id="{7427428B-0FD3-4DA2-B36A-5C5183467F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68715" y="2964524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274" name="Text Box 196">
                <a:extLst>
                  <a:ext uri="{FF2B5EF4-FFF2-40B4-BE49-F238E27FC236}">
                    <a16:creationId xmlns:a16="http://schemas.microsoft.com/office/drawing/2014/main" id="{F4DEE2FF-DB9D-4F5F-97A0-B623B26E38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4847" y="3253023"/>
                <a:ext cx="547349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/>
                  <a:t>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5" name="Text Box 197">
                <a:extLst>
                  <a:ext uri="{FF2B5EF4-FFF2-40B4-BE49-F238E27FC236}">
                    <a16:creationId xmlns:a16="http://schemas.microsoft.com/office/drawing/2014/main" id="{AAF9B965-A6F2-4333-9E56-76E6FEDAB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271" y="3241296"/>
                <a:ext cx="736586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6" name="Text Box 198">
                <a:extLst>
                  <a:ext uri="{FF2B5EF4-FFF2-40B4-BE49-F238E27FC236}">
                    <a16:creationId xmlns:a16="http://schemas.microsoft.com/office/drawing/2014/main" id="{A8F40FB2-EC5E-45C8-9C1D-29CDD81DE3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4654" y="3241296"/>
                <a:ext cx="759342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20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7" name="Text Box 199">
                <a:extLst>
                  <a:ext uri="{FF2B5EF4-FFF2-40B4-BE49-F238E27FC236}">
                    <a16:creationId xmlns:a16="http://schemas.microsoft.com/office/drawing/2014/main" id="{0B96F3A5-36A1-4D00-8ED6-42A3B45FE1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1561" y="3241296"/>
                <a:ext cx="750958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30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8" name="Text Box 200">
                <a:extLst>
                  <a:ext uri="{FF2B5EF4-FFF2-40B4-BE49-F238E27FC236}">
                    <a16:creationId xmlns:a16="http://schemas.microsoft.com/office/drawing/2014/main" id="{9010B285-AD09-40E9-8F3C-7825CA521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8796" y="3241296"/>
                <a:ext cx="777307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40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9" name="Text Box 201">
                <a:extLst>
                  <a:ext uri="{FF2B5EF4-FFF2-40B4-BE49-F238E27FC236}">
                    <a16:creationId xmlns:a16="http://schemas.microsoft.com/office/drawing/2014/main" id="{A038A78E-7836-41BC-AC97-2B5E90DC0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4433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50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0" name="Text Box 202">
                <a:extLst>
                  <a:ext uri="{FF2B5EF4-FFF2-40B4-BE49-F238E27FC236}">
                    <a16:creationId xmlns:a16="http://schemas.microsoft.com/office/drawing/2014/main" id="{D3AE2070-EF45-4E58-A933-0C21F50E0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8620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60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1" name="Text Box 203">
                <a:extLst>
                  <a:ext uri="{FF2B5EF4-FFF2-40B4-BE49-F238E27FC236}">
                    <a16:creationId xmlns:a16="http://schemas.microsoft.com/office/drawing/2014/main" id="{28F78178-AEA5-4A9C-9F61-118BC80DCD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8441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70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2" name="Text Box 204">
                <a:extLst>
                  <a:ext uri="{FF2B5EF4-FFF2-40B4-BE49-F238E27FC236}">
                    <a16:creationId xmlns:a16="http://schemas.microsoft.com/office/drawing/2014/main" id="{A24A0CB5-483F-41C8-8B40-218F38DECC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0172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80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3" name="Text Box 206">
                <a:extLst>
                  <a:ext uri="{FF2B5EF4-FFF2-40B4-BE49-F238E27FC236}">
                    <a16:creationId xmlns:a16="http://schemas.microsoft.com/office/drawing/2014/main" id="{51AF26BE-E314-407A-B7A9-B3323D19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646" y="3419062"/>
                <a:ext cx="112344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i="1" dirty="0"/>
                  <a:t>mm</a:t>
                </a:r>
              </a:p>
            </p:txBody>
          </p:sp>
        </p:grpSp>
        <p:cxnSp>
          <p:nvCxnSpPr>
            <p:cNvPr id="324" name="AutoShape 154">
              <a:extLst>
                <a:ext uri="{FF2B5EF4-FFF2-40B4-BE49-F238E27FC236}">
                  <a16:creationId xmlns:a16="http://schemas.microsoft.com/office/drawing/2014/main" id="{BE9BB776-C474-4FE2-9A1E-5B0F8E9A7E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29960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5" name="AutoShape 155">
              <a:extLst>
                <a:ext uri="{FF2B5EF4-FFF2-40B4-BE49-F238E27FC236}">
                  <a16:creationId xmlns:a16="http://schemas.microsoft.com/office/drawing/2014/main" id="{065AA9CF-DB64-4874-A3F1-5D31122AAA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403956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6" name="AutoShape 156">
              <a:extLst>
                <a:ext uri="{FF2B5EF4-FFF2-40B4-BE49-F238E27FC236}">
                  <a16:creationId xmlns:a16="http://schemas.microsoft.com/office/drawing/2014/main" id="{F141EC92-41C3-4A9C-B63E-C27310B079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473593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7" name="AutoShape 157">
              <a:extLst>
                <a:ext uri="{FF2B5EF4-FFF2-40B4-BE49-F238E27FC236}">
                  <a16:creationId xmlns:a16="http://schemas.microsoft.com/office/drawing/2014/main" id="{758DABEA-2FBB-4160-B125-6F5EE730B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546882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8" name="AutoShape 158">
              <a:extLst>
                <a:ext uri="{FF2B5EF4-FFF2-40B4-BE49-F238E27FC236}">
                  <a16:creationId xmlns:a16="http://schemas.microsoft.com/office/drawing/2014/main" id="{378CF1ED-34D2-4467-92BA-E0D7686CB0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617225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9" name="AutoShape 159">
              <a:extLst>
                <a:ext uri="{FF2B5EF4-FFF2-40B4-BE49-F238E27FC236}">
                  <a16:creationId xmlns:a16="http://schemas.microsoft.com/office/drawing/2014/main" id="{EF4B1D5A-7207-4A63-BE15-9D915F6DC7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690397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0" name="AutoShape 160">
              <a:extLst>
                <a:ext uri="{FF2B5EF4-FFF2-40B4-BE49-F238E27FC236}">
                  <a16:creationId xmlns:a16="http://schemas.microsoft.com/office/drawing/2014/main" id="{F548B958-9A3A-4BB8-B7FF-54EC16D2C9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749193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1" name="AutoShape 163">
              <a:extLst>
                <a:ext uri="{FF2B5EF4-FFF2-40B4-BE49-F238E27FC236}">
                  <a16:creationId xmlns:a16="http://schemas.microsoft.com/office/drawing/2014/main" id="{99E8DC28-34AF-43BC-8B93-9248D3E238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900944" y="3447069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2" name="AutoShape 164">
              <a:extLst>
                <a:ext uri="{FF2B5EF4-FFF2-40B4-BE49-F238E27FC236}">
                  <a16:creationId xmlns:a16="http://schemas.microsoft.com/office/drawing/2014/main" id="{5D542C39-A566-4340-AA56-20EEFF2103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976996" y="3447069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3" name="AutoShape 192">
              <a:extLst>
                <a:ext uri="{FF2B5EF4-FFF2-40B4-BE49-F238E27FC236}">
                  <a16:creationId xmlns:a16="http://schemas.microsoft.com/office/drawing/2014/main" id="{6E42E951-4430-4094-8410-991D0D220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26897" y="3429760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5" name="AutoShape 163">
              <a:extLst>
                <a:ext uri="{FF2B5EF4-FFF2-40B4-BE49-F238E27FC236}">
                  <a16:creationId xmlns:a16="http://schemas.microsoft.com/office/drawing/2014/main" id="{03C9A6AA-3AD7-4677-8DCE-E458BBD868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048480" y="3443592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6" name="AutoShape 164">
              <a:extLst>
                <a:ext uri="{FF2B5EF4-FFF2-40B4-BE49-F238E27FC236}">
                  <a16:creationId xmlns:a16="http://schemas.microsoft.com/office/drawing/2014/main" id="{94FE773D-F5E6-48B8-807E-5FCBBCBAB5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124532" y="3443592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CC5C081F-AFCE-C844-8A6C-7B072DB4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294296-5032-4C09-9BA3-FB517CC91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79322"/>
              </p:ext>
            </p:extLst>
          </p:nvPr>
        </p:nvGraphicFramePr>
        <p:xfrm>
          <a:off x="1236254" y="4558827"/>
          <a:ext cx="6792130" cy="169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7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838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Instrumento de Medida</a:t>
                      </a:r>
                    </a:p>
                  </a:txBody>
                  <a:tcPr marL="68585" marR="68585" marT="34249" marB="342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r>
                        <a:rPr lang="pt-BR" sz="1400" b="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 barra</a:t>
                      </a:r>
                      <a:endParaRPr lang="pt-BR" sz="1400" b="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algarismos significativos obtidos</a:t>
                      </a:r>
                    </a:p>
                  </a:txBody>
                  <a:tcPr marL="68585" marR="68585" marT="34249" marB="342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7C939B0-C8D3-4E36-8952-305421879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318" y="5054082"/>
            <a:ext cx="1129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F07CF0-B9E8-4567-B56E-11125E9CE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318" y="5449347"/>
            <a:ext cx="1129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pt-BR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11AE18-F026-481E-9283-CC7922A78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168" y="5867980"/>
            <a:ext cx="124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B4E1FEC-318E-439D-A360-F4BE64D77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750" y="5075892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régua </a:t>
            </a:r>
            <a:r>
              <a:rPr lang="pt-BR" altLang="pt-BR" sz="18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decimetrada</a:t>
            </a:r>
            <a:endParaRPr lang="pt-BR" altLang="pt-BR" sz="1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CA6269-C1FF-4F38-BDC1-ACA9A60FB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796" y="5435932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régua centimetrada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C49A05B-FC05-40EE-B16D-CBC5DF213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796" y="5867980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régua milimetrada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1938DC-C6C8-4712-A1CA-C5C6A0EA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496" y="5075892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8D581B8-77F5-4FE9-B60F-AE16FB94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496" y="5435932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C74C77-57A0-4124-AE09-F746E627A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496" y="586798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909A1BFA-257B-4553-864F-AAD9DB96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001" y="2036225"/>
            <a:ext cx="409575" cy="2769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C13F476-4EB6-48EF-8FAA-E60E3FC6D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001" y="2782469"/>
            <a:ext cx="409575" cy="2769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369D7309-13D0-4F86-81B0-3BEF8FA43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001" y="3499435"/>
            <a:ext cx="409575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4A5A798-59C3-4F5F-9540-CDE3E1C869AC}"/>
              </a:ext>
            </a:extLst>
          </p:cNvPr>
          <p:cNvGrpSpPr/>
          <p:nvPr/>
        </p:nvGrpSpPr>
        <p:grpSpPr>
          <a:xfrm>
            <a:off x="1215000" y="1888096"/>
            <a:ext cx="6699546" cy="892835"/>
            <a:chOff x="41347" y="5377712"/>
            <a:chExt cx="8932728" cy="119044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0129D263-EB92-4FBE-B4D2-1AC270CEDC9E}"/>
                </a:ext>
              </a:extLst>
            </p:cNvPr>
            <p:cNvGrpSpPr/>
            <p:nvPr/>
          </p:nvGrpSpPr>
          <p:grpSpPr>
            <a:xfrm>
              <a:off x="41347" y="5377712"/>
              <a:ext cx="8932728" cy="1027469"/>
              <a:chOff x="1631504" y="1650877"/>
              <a:chExt cx="8932728" cy="1027469"/>
            </a:xfrm>
          </p:grpSpPr>
          <p:sp>
            <p:nvSpPr>
              <p:cNvPr id="148" name="Forma livre 249">
                <a:extLst>
                  <a:ext uri="{FF2B5EF4-FFF2-40B4-BE49-F238E27FC236}">
                    <a16:creationId xmlns:a16="http://schemas.microsoft.com/office/drawing/2014/main" id="{1ED226C7-1CB4-49E6-9405-AF914BE6C1C1}"/>
                  </a:ext>
                </a:extLst>
              </p:cNvPr>
              <p:cNvSpPr/>
              <p:nvPr/>
            </p:nvSpPr>
            <p:spPr>
              <a:xfrm>
                <a:off x="1667504" y="1650877"/>
                <a:ext cx="8896728" cy="749242"/>
              </a:xfrm>
              <a:custGeom>
                <a:avLst/>
                <a:gdLst>
                  <a:gd name="connsiteX0" fmla="*/ 7997952 w 8314944"/>
                  <a:gd name="connsiteY0" fmla="*/ 0 h 548640"/>
                  <a:gd name="connsiteX1" fmla="*/ 0 w 8314944"/>
                  <a:gd name="connsiteY1" fmla="*/ 0 h 548640"/>
                  <a:gd name="connsiteX2" fmla="*/ 0 w 8314944"/>
                  <a:gd name="connsiteY2" fmla="*/ 548640 h 548640"/>
                  <a:gd name="connsiteX3" fmla="*/ 8314944 w 8314944"/>
                  <a:gd name="connsiteY3" fmla="*/ 548640 h 548640"/>
                  <a:gd name="connsiteX0" fmla="*/ 7997952 w 8029160"/>
                  <a:gd name="connsiteY0" fmla="*/ 0 h 548640"/>
                  <a:gd name="connsiteX1" fmla="*/ 0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160" h="548640">
                    <a:moveTo>
                      <a:pt x="7997952" y="0"/>
                    </a:moveTo>
                    <a:lnTo>
                      <a:pt x="0" y="0"/>
                    </a:lnTo>
                    <a:lnTo>
                      <a:pt x="0" y="548640"/>
                    </a:lnTo>
                    <a:lnTo>
                      <a:pt x="8029160" y="548640"/>
                    </a:ln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  <p:cxnSp>
            <p:nvCxnSpPr>
              <p:cNvPr id="149" name="AutoShape 74">
                <a:extLst>
                  <a:ext uri="{FF2B5EF4-FFF2-40B4-BE49-F238E27FC236}">
                    <a16:creationId xmlns:a16="http://schemas.microsoft.com/office/drawing/2014/main" id="{827A41D4-65DC-48AD-82C7-89507F2E47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756065" y="1656615"/>
                <a:ext cx="0" cy="287316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67" name="AutoShape 192">
                <a:extLst>
                  <a:ext uri="{FF2B5EF4-FFF2-40B4-BE49-F238E27FC236}">
                    <a16:creationId xmlns:a16="http://schemas.microsoft.com/office/drawing/2014/main" id="{04E7E256-5C23-4FEC-B2C9-06A3A948E9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02495" y="165932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168" name="Text Box 196">
                <a:extLst>
                  <a:ext uri="{FF2B5EF4-FFF2-40B4-BE49-F238E27FC236}">
                    <a16:creationId xmlns:a16="http://schemas.microsoft.com/office/drawing/2014/main" id="{727972D4-5042-4A39-A703-965744EA6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504" y="1948328"/>
                <a:ext cx="547349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/>
                  <a:t>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178" name="Text Box 204">
                <a:extLst>
                  <a:ext uri="{FF2B5EF4-FFF2-40B4-BE49-F238E27FC236}">
                    <a16:creationId xmlns:a16="http://schemas.microsoft.com/office/drawing/2014/main" id="{83FAF426-83EB-4F82-BB3B-2BC8838255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2863" y="1936092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</a:t>
                </a:r>
                <a:endParaRPr lang="fr-FR" sz="1050" dirty="0">
                  <a:latin typeface="Arial" pitchFamily="34" charset="0"/>
                </a:endParaRPr>
              </a:p>
            </p:txBody>
          </p:sp>
        </p:grpSp>
        <p:sp>
          <p:nvSpPr>
            <p:cNvPr id="180" name="Text Box 206">
              <a:extLst>
                <a:ext uri="{FF2B5EF4-FFF2-40B4-BE49-F238E27FC236}">
                  <a16:creationId xmlns:a16="http://schemas.microsoft.com/office/drawing/2014/main" id="{8265D999-0C33-466D-96EE-BF3C9919F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83" y="5838140"/>
              <a:ext cx="112344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750"/>
                </a:spcAft>
              </a:pPr>
              <a:r>
                <a:rPr lang="fr-FR" sz="1050" i="1" dirty="0"/>
                <a:t>dm</a:t>
              </a:r>
            </a:p>
          </p:txBody>
        </p:sp>
      </p:grp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A2F0E377-10A7-42A8-83C4-5877D50833D0}"/>
              </a:ext>
            </a:extLst>
          </p:cNvPr>
          <p:cNvSpPr/>
          <p:nvPr/>
        </p:nvSpPr>
        <p:spPr>
          <a:xfrm>
            <a:off x="1296003" y="1454713"/>
            <a:ext cx="6206585" cy="38816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3CEB86A-8421-45CA-935E-0C4B28CA5A01}"/>
              </a:ext>
            </a:extLst>
          </p:cNvPr>
          <p:cNvGrpSpPr/>
          <p:nvPr/>
        </p:nvGrpSpPr>
        <p:grpSpPr>
          <a:xfrm>
            <a:off x="1215000" y="2618911"/>
            <a:ext cx="6714000" cy="892671"/>
            <a:chOff x="1620000" y="2348880"/>
            <a:chExt cx="8952000" cy="119022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D914285-E986-441B-852D-E9D7346624BC}"/>
                </a:ext>
              </a:extLst>
            </p:cNvPr>
            <p:cNvGrpSpPr/>
            <p:nvPr/>
          </p:nvGrpSpPr>
          <p:grpSpPr>
            <a:xfrm>
              <a:off x="1620000" y="2348880"/>
              <a:ext cx="8952000" cy="1190228"/>
              <a:chOff x="1631504" y="1844824"/>
              <a:chExt cx="8952000" cy="1190228"/>
            </a:xfrm>
          </p:grpSpPr>
          <p:sp>
            <p:nvSpPr>
              <p:cNvPr id="138" name="Text Box 206">
                <a:extLst>
                  <a:ext uri="{FF2B5EF4-FFF2-40B4-BE49-F238E27FC236}">
                    <a16:creationId xmlns:a16="http://schemas.microsoft.com/office/drawing/2014/main" id="{149A17C6-7806-4F59-B46B-249702E15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7303" y="2305034"/>
                <a:ext cx="112344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ts val="750"/>
                  </a:spcAft>
                </a:pPr>
                <a:r>
                  <a:rPr lang="fr-FR" sz="1050" i="1" dirty="0"/>
                  <a:t>cm</a:t>
                </a:r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77C98998-DE5B-4325-A5B3-7ED0C5F33A46}"/>
                  </a:ext>
                </a:extLst>
              </p:cNvPr>
              <p:cNvGrpSpPr/>
              <p:nvPr/>
            </p:nvGrpSpPr>
            <p:grpSpPr>
              <a:xfrm>
                <a:off x="1631504" y="1844824"/>
                <a:ext cx="8952000" cy="1027469"/>
                <a:chOff x="1631504" y="1650877"/>
                <a:chExt cx="8952000" cy="1027469"/>
              </a:xfrm>
            </p:grpSpPr>
            <p:sp>
              <p:nvSpPr>
                <p:cNvPr id="37" name="Forma livre 249">
                  <a:extLst>
                    <a:ext uri="{FF2B5EF4-FFF2-40B4-BE49-F238E27FC236}">
                      <a16:creationId xmlns:a16="http://schemas.microsoft.com/office/drawing/2014/main" id="{63812481-CBA9-4F7F-A969-7B7F6D468729}"/>
                    </a:ext>
                  </a:extLst>
                </p:cNvPr>
                <p:cNvSpPr/>
                <p:nvPr/>
              </p:nvSpPr>
              <p:spPr>
                <a:xfrm>
                  <a:off x="1671840" y="1650877"/>
                  <a:ext cx="8911664" cy="749242"/>
                </a:xfrm>
                <a:custGeom>
                  <a:avLst/>
                  <a:gdLst>
                    <a:gd name="connsiteX0" fmla="*/ 7997952 w 8314944"/>
                    <a:gd name="connsiteY0" fmla="*/ 0 h 548640"/>
                    <a:gd name="connsiteX1" fmla="*/ 0 w 8314944"/>
                    <a:gd name="connsiteY1" fmla="*/ 0 h 548640"/>
                    <a:gd name="connsiteX2" fmla="*/ 0 w 8314944"/>
                    <a:gd name="connsiteY2" fmla="*/ 548640 h 548640"/>
                    <a:gd name="connsiteX3" fmla="*/ 8314944 w 8314944"/>
                    <a:gd name="connsiteY3" fmla="*/ 548640 h 548640"/>
                    <a:gd name="connsiteX0" fmla="*/ 7997952 w 8029160"/>
                    <a:gd name="connsiteY0" fmla="*/ 0 h 548640"/>
                    <a:gd name="connsiteX1" fmla="*/ 0 w 8029160"/>
                    <a:gd name="connsiteY1" fmla="*/ 0 h 548640"/>
                    <a:gd name="connsiteX2" fmla="*/ 0 w 8029160"/>
                    <a:gd name="connsiteY2" fmla="*/ 548640 h 548640"/>
                    <a:gd name="connsiteX3" fmla="*/ 8029160 w 8029160"/>
                    <a:gd name="connsiteY3" fmla="*/ 548640 h 548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29160" h="548640">
                      <a:moveTo>
                        <a:pt x="7997952" y="0"/>
                      </a:moveTo>
                      <a:lnTo>
                        <a:pt x="0" y="0"/>
                      </a:lnTo>
                      <a:lnTo>
                        <a:pt x="0" y="548640"/>
                      </a:lnTo>
                      <a:lnTo>
                        <a:pt x="8029160" y="548640"/>
                      </a:lnTo>
                    </a:path>
                  </a:pathLst>
                </a:cu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  <a:effectLst>
                  <a:reflection blurRad="6350" stA="52000" endA="300" endPos="35000" dir="5400000" sy="-100000" algn="bl" rotWithShape="0"/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 dirty="0"/>
                </a:p>
              </p:txBody>
            </p:sp>
            <p:cxnSp>
              <p:nvCxnSpPr>
                <p:cNvPr id="38" name="AutoShape 74">
                  <a:extLst>
                    <a:ext uri="{FF2B5EF4-FFF2-40B4-BE49-F238E27FC236}">
                      <a16:creationId xmlns:a16="http://schemas.microsoft.com/office/drawing/2014/main" id="{F3411A57-17B7-4485-A552-31F704B543C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756065" y="1656615"/>
                  <a:ext cx="0" cy="287316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48" name="AutoShape 85">
                  <a:extLst>
                    <a:ext uri="{FF2B5EF4-FFF2-40B4-BE49-F238E27FC236}">
                      <a16:creationId xmlns:a16="http://schemas.microsoft.com/office/drawing/2014/main" id="{B460C96F-3941-4FE7-BB2E-A6F438388DD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503430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58" name="AutoShape 96">
                  <a:extLst>
                    <a:ext uri="{FF2B5EF4-FFF2-40B4-BE49-F238E27FC236}">
                      <a16:creationId xmlns:a16="http://schemas.microsoft.com/office/drawing/2014/main" id="{F5DFC01C-A916-49CF-9E04-A2402F8E5CF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3255586" y="1677138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68" name="AutoShape 107">
                  <a:extLst>
                    <a:ext uri="{FF2B5EF4-FFF2-40B4-BE49-F238E27FC236}">
                      <a16:creationId xmlns:a16="http://schemas.microsoft.com/office/drawing/2014/main" id="{09C6F389-65FB-4194-B941-1170FA96269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00534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78" name="AutoShape 118">
                  <a:extLst>
                    <a:ext uri="{FF2B5EF4-FFF2-40B4-BE49-F238E27FC236}">
                      <a16:creationId xmlns:a16="http://schemas.microsoft.com/office/drawing/2014/main" id="{B053DDD9-7825-4066-AD62-0124A153E8A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743129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88" name="AutoShape 129">
                  <a:extLst>
                    <a:ext uri="{FF2B5EF4-FFF2-40B4-BE49-F238E27FC236}">
                      <a16:creationId xmlns:a16="http://schemas.microsoft.com/office/drawing/2014/main" id="{7F75689E-E6F9-42D4-8F7F-C2BA5CE29F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95285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98" name="AutoShape 140">
                  <a:extLst>
                    <a:ext uri="{FF2B5EF4-FFF2-40B4-BE49-F238E27FC236}">
                      <a16:creationId xmlns:a16="http://schemas.microsoft.com/office/drawing/2014/main" id="{A78354C7-C644-4680-8A81-FF47755D71A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20312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08" name="AutoShape 151">
                  <a:extLst>
                    <a:ext uri="{FF2B5EF4-FFF2-40B4-BE49-F238E27FC236}">
                      <a16:creationId xmlns:a16="http://schemas.microsoft.com/office/drawing/2014/main" id="{7229BE9D-4480-4FA0-80CE-92F9925C7A1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94809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18" name="AutoShape 162">
                  <a:extLst>
                    <a:ext uri="{FF2B5EF4-FFF2-40B4-BE49-F238E27FC236}">
                      <a16:creationId xmlns:a16="http://schemas.microsoft.com/office/drawing/2014/main" id="{8C5BCAC1-11AD-483A-8CA3-863DCB4D615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663123" y="1677138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1" name="AutoShape 185">
                  <a:extLst>
                    <a:ext uri="{FF2B5EF4-FFF2-40B4-BE49-F238E27FC236}">
                      <a16:creationId xmlns:a16="http://schemas.microsoft.com/office/drawing/2014/main" id="{1142BFA2-3D13-4F09-B6E7-09C5A49F5E2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503430" y="1674148"/>
                  <a:ext cx="0" cy="289818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2" name="AutoShape 186">
                  <a:extLst>
                    <a:ext uri="{FF2B5EF4-FFF2-40B4-BE49-F238E27FC236}">
                      <a16:creationId xmlns:a16="http://schemas.microsoft.com/office/drawing/2014/main" id="{AAFC6274-920D-42F6-B9A9-A01C606931B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3255586" y="1677404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3" name="AutoShape 187">
                  <a:extLst>
                    <a:ext uri="{FF2B5EF4-FFF2-40B4-BE49-F238E27FC236}">
                      <a16:creationId xmlns:a16="http://schemas.microsoft.com/office/drawing/2014/main" id="{C5363AAF-79D0-4238-8E92-A4ABF23E596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005346" y="1676571"/>
                  <a:ext cx="0" cy="289818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4" name="AutoShape 188">
                  <a:extLst>
                    <a:ext uri="{FF2B5EF4-FFF2-40B4-BE49-F238E27FC236}">
                      <a16:creationId xmlns:a16="http://schemas.microsoft.com/office/drawing/2014/main" id="{E51A49FB-7B06-408E-83AA-D21AFF51569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743130" y="1667635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5" name="AutoShape 189">
                  <a:extLst>
                    <a:ext uri="{FF2B5EF4-FFF2-40B4-BE49-F238E27FC236}">
                      <a16:creationId xmlns:a16="http://schemas.microsoft.com/office/drawing/2014/main" id="{D7C2EB8B-97D4-4172-AECD-8313A221CAC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97534" y="1672855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6" name="AutoShape 190">
                  <a:extLst>
                    <a:ext uri="{FF2B5EF4-FFF2-40B4-BE49-F238E27FC236}">
                      <a16:creationId xmlns:a16="http://schemas.microsoft.com/office/drawing/2014/main" id="{E17860BD-DBFA-4F06-8F95-9FCBE64FCB1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203126" y="1677404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7" name="AutoShape 191">
                  <a:extLst>
                    <a:ext uri="{FF2B5EF4-FFF2-40B4-BE49-F238E27FC236}">
                      <a16:creationId xmlns:a16="http://schemas.microsoft.com/office/drawing/2014/main" id="{0F1ABB53-2F38-42A0-AB4C-248F87D15EE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950345" y="1659829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8" name="AutoShape 192">
                  <a:extLst>
                    <a:ext uri="{FF2B5EF4-FFF2-40B4-BE49-F238E27FC236}">
                      <a16:creationId xmlns:a16="http://schemas.microsoft.com/office/drawing/2014/main" id="{71EA0876-0B72-4E3B-A64B-473FFB91500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665372" y="1659829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0" name="AutoShape 192">
                  <a:extLst>
                    <a:ext uri="{FF2B5EF4-FFF2-40B4-BE49-F238E27FC236}">
                      <a16:creationId xmlns:a16="http://schemas.microsoft.com/office/drawing/2014/main" id="{A95A400C-C242-4B03-9DC0-0C9D6CFFBCC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8384234" y="1659138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4" name="AutoShape 192">
                  <a:extLst>
                    <a:ext uri="{FF2B5EF4-FFF2-40B4-BE49-F238E27FC236}">
                      <a16:creationId xmlns:a16="http://schemas.microsoft.com/office/drawing/2014/main" id="{700EC79C-171C-4DB0-99B1-0509D842A63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9102495" y="1659320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129" name="Text Box 196">
                  <a:extLst>
                    <a:ext uri="{FF2B5EF4-FFF2-40B4-BE49-F238E27FC236}">
                      <a16:creationId xmlns:a16="http://schemas.microsoft.com/office/drawing/2014/main" id="{0C64B890-3269-49D9-AB01-AEED1984F6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1504" y="1948328"/>
                  <a:ext cx="547349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/>
                    <a:t>0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0" name="Text Box 197">
                  <a:extLst>
                    <a:ext uri="{FF2B5EF4-FFF2-40B4-BE49-F238E27FC236}">
                      <a16:creationId xmlns:a16="http://schemas.microsoft.com/office/drawing/2014/main" id="{8E839239-DFA6-413B-9E28-172D390387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8090" y="1936601"/>
                  <a:ext cx="736586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1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1" name="Text Box 198">
                  <a:extLst>
                    <a:ext uri="{FF2B5EF4-FFF2-40B4-BE49-F238E27FC236}">
                      <a16:creationId xmlns:a16="http://schemas.microsoft.com/office/drawing/2014/main" id="{79E8EB5B-3C18-4EEA-A4CB-F4D63220D3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5816" y="1936601"/>
                  <a:ext cx="759342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2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2" name="Text Box 199">
                  <a:extLst>
                    <a:ext uri="{FF2B5EF4-FFF2-40B4-BE49-F238E27FC236}">
                      <a16:creationId xmlns:a16="http://schemas.microsoft.com/office/drawing/2014/main" id="{50751870-B60F-44CA-AB04-6E94A54670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1983" y="1936601"/>
                  <a:ext cx="750958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3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3" name="Text Box 200">
                  <a:extLst>
                    <a:ext uri="{FF2B5EF4-FFF2-40B4-BE49-F238E27FC236}">
                      <a16:creationId xmlns:a16="http://schemas.microsoft.com/office/drawing/2014/main" id="{6DDEE4D7-87CD-448E-85E6-7A911279FF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18568" y="1936601"/>
                  <a:ext cx="777307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4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4" name="Text Box 201">
                  <a:extLst>
                    <a:ext uri="{FF2B5EF4-FFF2-40B4-BE49-F238E27FC236}">
                      <a16:creationId xmlns:a16="http://schemas.microsoft.com/office/drawing/2014/main" id="{D798D963-E33E-4691-819B-3AEFE930AA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0724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5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5" name="Text Box 202">
                  <a:extLst>
                    <a:ext uri="{FF2B5EF4-FFF2-40B4-BE49-F238E27FC236}">
                      <a16:creationId xmlns:a16="http://schemas.microsoft.com/office/drawing/2014/main" id="{26413197-FD27-4186-AF94-F2BC1F3CB6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74972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6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6" name="Text Box 203">
                  <a:extLst>
                    <a:ext uri="{FF2B5EF4-FFF2-40B4-BE49-F238E27FC236}">
                      <a16:creationId xmlns:a16="http://schemas.microsoft.com/office/drawing/2014/main" id="{CA6B0E61-0A3F-41AC-A1E8-C11377D82A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24732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7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7" name="Text Box 204">
                  <a:extLst>
                    <a:ext uri="{FF2B5EF4-FFF2-40B4-BE49-F238E27FC236}">
                      <a16:creationId xmlns:a16="http://schemas.microsoft.com/office/drawing/2014/main" id="{8BF4E4FE-F406-4E9E-928E-29C6EFDAFF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6585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8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42" name="Text Box 204">
                  <a:extLst>
                    <a:ext uri="{FF2B5EF4-FFF2-40B4-BE49-F238E27FC236}">
                      <a16:creationId xmlns:a16="http://schemas.microsoft.com/office/drawing/2014/main" id="{7C1CB8E5-42C5-47FC-8AF6-5172DAB3F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45447" y="1935910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9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46" name="Text Box 204">
                  <a:extLst>
                    <a:ext uri="{FF2B5EF4-FFF2-40B4-BE49-F238E27FC236}">
                      <a16:creationId xmlns:a16="http://schemas.microsoft.com/office/drawing/2014/main" id="{066B65A3-119B-4506-A699-49F27298D6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24702" y="1936092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10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</p:grpSp>
        </p:grpSp>
        <p:cxnSp>
          <p:nvCxnSpPr>
            <p:cNvPr id="316" name="AutoShape 192">
              <a:extLst>
                <a:ext uri="{FF2B5EF4-FFF2-40B4-BE49-F238E27FC236}">
                  <a16:creationId xmlns:a16="http://schemas.microsoft.com/office/drawing/2014/main" id="{6ED2ED81-77E0-4D38-BCB4-5784428979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08728" y="2349062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318" name="Text Box 204">
              <a:extLst>
                <a:ext uri="{FF2B5EF4-FFF2-40B4-BE49-F238E27FC236}">
                  <a16:creationId xmlns:a16="http://schemas.microsoft.com/office/drawing/2014/main" id="{EA158661-C1D4-4EFA-A9A6-BAD049908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3245" y="2625834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11</a:t>
              </a:r>
              <a:endParaRPr lang="fr-FR" sz="1050" dirty="0">
                <a:latin typeface="Arial" pitchFamily="34" charset="0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D53B8E6-DC63-4329-9EFE-56A5AD5E8B81}"/>
              </a:ext>
            </a:extLst>
          </p:cNvPr>
          <p:cNvSpPr txBox="1">
            <a:spLocks/>
          </p:cNvSpPr>
          <p:nvPr/>
        </p:nvSpPr>
        <p:spPr bwMode="auto">
          <a:xfrm>
            <a:off x="2064779" y="4174910"/>
            <a:ext cx="5309870" cy="30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429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0" algn="just" eaLnBrk="1" hangingPunct="1">
              <a:buNone/>
            </a:pPr>
            <a:r>
              <a:rPr lang="pt-BR" altLang="pt-BR" sz="18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Suposição... “chute”: depende do olho do medidor.</a:t>
            </a:r>
            <a:endParaRPr lang="en-US" altLang="pt-BR" sz="1800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6626" name="Conector reto 26625">
            <a:extLst>
              <a:ext uri="{FF2B5EF4-FFF2-40B4-BE49-F238E27FC236}">
                <a16:creationId xmlns:a16="http://schemas.microsoft.com/office/drawing/2014/main" id="{66D13444-8797-46D4-BFE1-C82D7D36E4DB}"/>
              </a:ext>
            </a:extLst>
          </p:cNvPr>
          <p:cNvCxnSpPr>
            <a:cxnSpLocks/>
          </p:cNvCxnSpPr>
          <p:nvPr/>
        </p:nvCxnSpPr>
        <p:spPr>
          <a:xfrm>
            <a:off x="7507553" y="1646804"/>
            <a:ext cx="0" cy="1253074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ector reto 341">
            <a:extLst>
              <a:ext uri="{FF2B5EF4-FFF2-40B4-BE49-F238E27FC236}">
                <a16:creationId xmlns:a16="http://schemas.microsoft.com/office/drawing/2014/main" id="{402000B7-2902-43FF-8B25-39DE7438FA30}"/>
              </a:ext>
            </a:extLst>
          </p:cNvPr>
          <p:cNvCxnSpPr>
            <a:cxnSpLocks/>
          </p:cNvCxnSpPr>
          <p:nvPr/>
        </p:nvCxnSpPr>
        <p:spPr>
          <a:xfrm>
            <a:off x="7507553" y="2909272"/>
            <a:ext cx="0" cy="942899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 Box 6">
            <a:extLst>
              <a:ext uri="{FF2B5EF4-FFF2-40B4-BE49-F238E27FC236}">
                <a16:creationId xmlns:a16="http://schemas.microsoft.com/office/drawing/2014/main" id="{842D0B0F-687A-4FAF-8D65-E5BF7CF7633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46252" y="2497431"/>
            <a:ext cx="1985411" cy="35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230" tIns="39115" rIns="78230" bIns="39115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 dirty="0">
                <a:solidFill>
                  <a:srgbClr val="990000"/>
                </a:solidFill>
                <a:latin typeface="+mn-lt"/>
              </a:rPr>
              <a:t>Exemplo ilustrativo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90A8C5-18AA-2644-9FAE-8DFFC201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165C-5BF8-C94B-9711-D5357C111E1F}" type="datetime1">
              <a:rPr lang="pt-BR" smtClean="0"/>
              <a:t>08/03/2020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442143-C9CE-D04F-80BD-DF1E98AC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268E6B-0D5F-C344-9E57-B3B5210E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9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14" grpId="0" animBg="1"/>
      <p:bldP spid="16" grpId="0"/>
      <p:bldP spid="16" grpId="1"/>
      <p:bldP spid="16" grpId="2"/>
      <p:bldP spid="16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A03814F-9E6B-6840-B4A5-517F986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7ED8A24D-B4A0-4C28-A803-0F682544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CF09-EDE8-DA4F-8311-568D566319A2}" type="datetime1">
              <a:rPr lang="pt-BR" smtClean="0"/>
              <a:t>08/03/2020</a:t>
            </a:fld>
            <a:endParaRPr lang="fr-F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899CE9BB-68EA-4376-AD8C-08C5790A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7883E679-F48E-48D7-8162-22F0AB13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37</a:t>
            </a:fld>
            <a:endParaRPr lang="fr-FR"/>
          </a:p>
        </p:txBody>
      </p:sp>
      <p:graphicFrame>
        <p:nvGraphicFramePr>
          <p:cNvPr id="257027" name="Group 3">
            <a:extLst>
              <a:ext uri="{FF2B5EF4-FFF2-40B4-BE49-F238E27FC236}">
                <a16:creationId xmlns:a16="http://schemas.microsoft.com/office/drawing/2014/main" id="{C2675E67-FB61-4F03-AC1C-54AB8650DD27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649228303"/>
              </p:ext>
            </p:extLst>
          </p:nvPr>
        </p:nvGraphicFramePr>
        <p:xfrm>
          <a:off x="1298863" y="1634444"/>
          <a:ext cx="6546273" cy="2796908"/>
        </p:xfrm>
        <a:graphic>
          <a:graphicData uri="http://schemas.openxmlformats.org/drawingml/2006/table">
            <a:tbl>
              <a:tblPr/>
              <a:tblGrid>
                <a:gridCol w="327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Valor da medida em metros</a:t>
                      </a: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Número de significativos</a:t>
                      </a: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 Box 25">
            <a:extLst>
              <a:ext uri="{FF2B5EF4-FFF2-40B4-BE49-F238E27FC236}">
                <a16:creationId xmlns:a16="http://schemas.microsoft.com/office/drawing/2014/main" id="{3A4B34E7-1EC6-4193-8936-601ED20E0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83" y="788465"/>
            <a:ext cx="2668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Exercício de fixação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C63285-D386-4A2F-8CAA-7E552BF5D6B7}"/>
              </a:ext>
            </a:extLst>
          </p:cNvPr>
          <p:cNvSpPr/>
          <p:nvPr/>
        </p:nvSpPr>
        <p:spPr>
          <a:xfrm>
            <a:off x="2350161" y="2313908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57,89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EFB27BC-41CA-46CC-BAAD-6DEC15F1A7E0}"/>
              </a:ext>
            </a:extLst>
          </p:cNvPr>
          <p:cNvSpPr/>
          <p:nvPr/>
        </p:nvSpPr>
        <p:spPr>
          <a:xfrm>
            <a:off x="2089707" y="2850106"/>
            <a:ext cx="144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5,7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08E1F8-CC1C-43A1-8421-8F737A904A75}"/>
              </a:ext>
            </a:extLst>
          </p:cNvPr>
          <p:cNvSpPr/>
          <p:nvPr/>
        </p:nvSpPr>
        <p:spPr>
          <a:xfrm>
            <a:off x="1781929" y="3390802"/>
            <a:ext cx="2210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5,789632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CE0696-3F69-4256-AE80-A1BC08EB7B3F}"/>
              </a:ext>
            </a:extLst>
          </p:cNvPr>
          <p:cNvSpPr/>
          <p:nvPr/>
        </p:nvSpPr>
        <p:spPr>
          <a:xfrm>
            <a:off x="2221919" y="3931498"/>
            <a:ext cx="1287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C6C673A-EE12-4F4A-ADE8-2B5E831EF48C}"/>
              </a:ext>
            </a:extLst>
          </p:cNvPr>
          <p:cNvSpPr/>
          <p:nvPr/>
        </p:nvSpPr>
        <p:spPr>
          <a:xfrm>
            <a:off x="5954202" y="2313907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8639C7-A2D8-455C-ABBD-B806436BED3B}"/>
              </a:ext>
            </a:extLst>
          </p:cNvPr>
          <p:cNvSpPr/>
          <p:nvPr/>
        </p:nvSpPr>
        <p:spPr>
          <a:xfrm>
            <a:off x="5957496" y="2854170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314843-59CE-4904-8933-D4818932B3C9}"/>
              </a:ext>
            </a:extLst>
          </p:cNvPr>
          <p:cNvSpPr/>
          <p:nvPr/>
        </p:nvSpPr>
        <p:spPr>
          <a:xfrm>
            <a:off x="5954202" y="3390989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F3139FF-8ED8-4A28-B3CE-9ACDBD97B84B}"/>
              </a:ext>
            </a:extLst>
          </p:cNvPr>
          <p:cNvSpPr/>
          <p:nvPr/>
        </p:nvSpPr>
        <p:spPr>
          <a:xfrm>
            <a:off x="5954202" y="3940690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 Box 62">
            <a:extLst>
              <a:ext uri="{FF2B5EF4-FFF2-40B4-BE49-F238E27FC236}">
                <a16:creationId xmlns:a16="http://schemas.microsoft.com/office/drawing/2014/main" id="{C25C4C59-0DDA-41D9-9A51-E6C714F11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690" y="4778482"/>
            <a:ext cx="6672619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se o valor da última medida fosse convertido em milímetros?</a:t>
            </a:r>
          </a:p>
        </p:txBody>
      </p:sp>
    </p:spTree>
    <p:extLst>
      <p:ext uri="{BB962C8B-B14F-4D97-AF65-F5344CB8AC3E}">
        <p14:creationId xmlns:p14="http://schemas.microsoft.com/office/powerpoint/2010/main" val="21816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62">
            <a:extLst>
              <a:ext uri="{FF2B5EF4-FFF2-40B4-BE49-F238E27FC236}">
                <a16:creationId xmlns:a16="http://schemas.microsoft.com/office/drawing/2014/main" id="{DB25CC23-1730-4E71-988F-B591817F3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65" y="1560382"/>
            <a:ext cx="7922285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se o valor da última medida fosse convertido em milímetros?</a:t>
            </a:r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7D2DB843-AFF0-B649-BD8E-291CCD31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graphicFrame>
        <p:nvGraphicFramePr>
          <p:cNvPr id="246822" name="Group 38">
            <a:extLst>
              <a:ext uri="{FF2B5EF4-FFF2-40B4-BE49-F238E27FC236}">
                <a16:creationId xmlns:a16="http://schemas.microsoft.com/office/drawing/2014/main" id="{36D3A937-0A9E-4B0C-924C-3D59667D91A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492858697"/>
              </p:ext>
            </p:extLst>
          </p:nvPr>
        </p:nvGraphicFramePr>
        <p:xfrm>
          <a:off x="1306550" y="2354329"/>
          <a:ext cx="7208800" cy="3924000"/>
        </p:xfrm>
        <a:graphic>
          <a:graphicData uri="http://schemas.openxmlformats.org/drawingml/2006/table">
            <a:tbl>
              <a:tblPr/>
              <a:tblGrid>
                <a:gridCol w="326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Valor da medida</a:t>
                      </a: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Número de significativos</a:t>
                      </a: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 Box 25">
            <a:extLst>
              <a:ext uri="{FF2B5EF4-FFF2-40B4-BE49-F238E27FC236}">
                <a16:creationId xmlns:a16="http://schemas.microsoft.com/office/drawing/2014/main" id="{6F70FF2B-0E9D-4D35-A061-A947BD09F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26" y="948720"/>
            <a:ext cx="2668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Exercício de fixação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000D8D-DC99-4CB3-898D-A5945136F478}"/>
              </a:ext>
            </a:extLst>
          </p:cNvPr>
          <p:cNvSpPr/>
          <p:nvPr/>
        </p:nvSpPr>
        <p:spPr>
          <a:xfrm>
            <a:off x="1841347" y="3090179"/>
            <a:ext cx="2201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0,6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metros</a:t>
            </a:r>
            <a:endParaRPr lang="pt-BR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C90630-CB46-4A67-B9D5-93E20265BE03}"/>
              </a:ext>
            </a:extLst>
          </p:cNvPr>
          <p:cNvSpPr/>
          <p:nvPr/>
        </p:nvSpPr>
        <p:spPr>
          <a:xfrm>
            <a:off x="6288672" y="3090179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E1E4509-887C-49B2-9745-4467D9AB2608}"/>
              </a:ext>
            </a:extLst>
          </p:cNvPr>
          <p:cNvSpPr/>
          <p:nvPr/>
        </p:nvSpPr>
        <p:spPr>
          <a:xfrm>
            <a:off x="1644838" y="3717190"/>
            <a:ext cx="2694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0,6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milímetros</a:t>
            </a:r>
            <a:endParaRPr lang="pt-BR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574BCC-3304-42EE-9911-976F5E429B27}"/>
              </a:ext>
            </a:extLst>
          </p:cNvPr>
          <p:cNvSpPr/>
          <p:nvPr/>
        </p:nvSpPr>
        <p:spPr>
          <a:xfrm>
            <a:off x="5464728" y="3719465"/>
            <a:ext cx="1986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pt-BR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(consistente)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206FBFE-FFC4-4E59-9F8C-37A96AEEB346}"/>
              </a:ext>
            </a:extLst>
          </p:cNvPr>
          <p:cNvSpPr/>
          <p:nvPr/>
        </p:nvSpPr>
        <p:spPr>
          <a:xfrm>
            <a:off x="1760254" y="4377637"/>
            <a:ext cx="2464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milímetros</a:t>
            </a:r>
            <a:endParaRPr lang="pt-BR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E80F46-B155-4204-8A41-D4382AB7DDE4}"/>
              </a:ext>
            </a:extLst>
          </p:cNvPr>
          <p:cNvSpPr/>
          <p:nvPr/>
        </p:nvSpPr>
        <p:spPr>
          <a:xfrm>
            <a:off x="5454974" y="4377637"/>
            <a:ext cx="1986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pt-BR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(consistente)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5AA0734-93A1-40F2-93D1-A5413AD69155}"/>
              </a:ext>
            </a:extLst>
          </p:cNvPr>
          <p:cNvSpPr/>
          <p:nvPr/>
        </p:nvSpPr>
        <p:spPr>
          <a:xfrm>
            <a:off x="1606365" y="5297618"/>
            <a:ext cx="2771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x 10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milímetros</a:t>
            </a:r>
            <a:endParaRPr lang="pt-BR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60CEB7-C259-42D8-AB56-8ED6DA37FA0E}"/>
              </a:ext>
            </a:extLst>
          </p:cNvPr>
          <p:cNvSpPr/>
          <p:nvPr/>
        </p:nvSpPr>
        <p:spPr>
          <a:xfrm>
            <a:off x="4554207" y="5042673"/>
            <a:ext cx="3943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(inconsistente com o número de algarismos significativos da medida original)</a:t>
            </a:r>
          </a:p>
        </p:txBody>
      </p:sp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F4506AD4-1323-7142-82D9-723F2A59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E2B7E-4773-B146-BB0E-E97420F7B5D8}" type="datetime1">
              <a:rPr lang="pt-BR" smtClean="0"/>
              <a:t>08/03/2020</a:t>
            </a:fld>
            <a:endParaRPr lang="fr-FR"/>
          </a:p>
        </p:txBody>
      </p:sp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E592DCFD-B8C0-BA4A-87FE-49121A4F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61A4ABC3-F462-0744-BCD8-D72F7F2D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9D840C8-B9C0-D143-A854-56BA0D7D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143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395368" y="1534632"/>
            <a:ext cx="837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é algarismo significativo o zero à esquerda do primeiro algarismo significativo diferente de zero.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1143003" y="809411"/>
            <a:ext cx="13856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143002" y="1624236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5" name="Retângulo 34"/>
          <p:cNvSpPr/>
          <p:nvPr/>
        </p:nvSpPr>
        <p:spPr>
          <a:xfrm>
            <a:off x="323528" y="877274"/>
            <a:ext cx="2196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Observações </a:t>
            </a: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413540" y="3030051"/>
            <a:ext cx="8370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à direita de algarismo significativo também é algarismo significativo.</a:t>
            </a:r>
          </a:p>
        </p:txBody>
      </p:sp>
      <p:sp>
        <p:nvSpPr>
          <p:cNvPr id="60" name="Diferente de 59"/>
          <p:cNvSpPr/>
          <p:nvPr/>
        </p:nvSpPr>
        <p:spPr>
          <a:xfrm>
            <a:off x="4155530" y="3986795"/>
            <a:ext cx="642942" cy="267893"/>
          </a:xfrm>
          <a:prstGeom prst="mathNotEqual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Igual 60"/>
          <p:cNvSpPr/>
          <p:nvPr/>
        </p:nvSpPr>
        <p:spPr>
          <a:xfrm>
            <a:off x="4211355" y="2552687"/>
            <a:ext cx="589364" cy="267893"/>
          </a:xfrm>
          <a:prstGeom prst="mathEqual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323528" y="4437112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Arredondamento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Quando for necessário fazer arredondamento de algum número utilizaremos a seguinte regra: quando o último algarismo depois dos significativos for menor que 5, abandonamos; se for maior ou igual que 5 acrescentamos uma unidade ao significativo anterior.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16CC22F-5D8F-48C0-85AF-5241FDDB7033}"/>
                  </a:ext>
                </a:extLst>
              </p:cNvPr>
              <p:cNvSpPr/>
              <p:nvPr/>
            </p:nvSpPr>
            <p:spPr>
              <a:xfrm>
                <a:off x="2527392" y="2472728"/>
                <a:ext cx="1604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=32,5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16CC22F-5D8F-48C0-85AF-5241FDDB7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92" y="2472728"/>
                <a:ext cx="16049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F248EA5-636B-4910-8E6A-D80B20B16117}"/>
                  </a:ext>
                </a:extLst>
              </p:cNvPr>
              <p:cNvSpPr/>
              <p:nvPr/>
            </p:nvSpPr>
            <p:spPr>
              <a:xfrm>
                <a:off x="5012786" y="2472728"/>
                <a:ext cx="2600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=0,0325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F248EA5-636B-4910-8E6A-D80B20B16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786" y="2472728"/>
                <a:ext cx="2600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7C3989F-B98E-4C85-8575-69FA7B3B790F}"/>
                  </a:ext>
                </a:extLst>
              </p:cNvPr>
              <p:cNvSpPr/>
              <p:nvPr/>
            </p:nvSpPr>
            <p:spPr>
              <a:xfrm>
                <a:off x="2488219" y="3947648"/>
                <a:ext cx="1604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=32,5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7C3989F-B98E-4C85-8575-69FA7B3B7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19" y="3947648"/>
                <a:ext cx="16049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32414C-849C-440F-9315-C2DF3410C73D}"/>
                  </a:ext>
                </a:extLst>
              </p:cNvPr>
              <p:cNvSpPr/>
              <p:nvPr/>
            </p:nvSpPr>
            <p:spPr>
              <a:xfrm>
                <a:off x="5012786" y="3947648"/>
                <a:ext cx="1835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=32,50</m:t>
                      </m:r>
                      <m:r>
                        <m:rPr>
                          <m:nor/>
                        </m:rPr>
                        <a:rPr lang="pt-BR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32414C-849C-440F-9315-C2DF3410C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786" y="3947648"/>
                <a:ext cx="1835759" cy="461665"/>
              </a:xfrm>
              <a:prstGeom prst="rect">
                <a:avLst/>
              </a:prstGeom>
              <a:blipFill>
                <a:blip r:embed="rId4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5B51F811-6201-3146-8E70-631562C8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3D43-6F5C-8040-9059-FEADEB934B20}" type="datetime1">
              <a:rPr lang="pt-BR" smtClean="0"/>
              <a:t>08/03/2020</a:t>
            </a:fld>
            <a:endParaRPr lang="fr-FR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B6D01042-A95E-774D-98C6-CCF51862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813C5FDE-732B-0045-8684-CD0FC455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56" grpId="0" autoUpdateAnimBg="0"/>
      <p:bldP spid="60" grpId="0" animBg="1"/>
      <p:bldP spid="61" grpId="0" animBg="1"/>
      <p:bldP spid="62" grpId="0" autoUpdateAnimBg="0"/>
      <p:bldP spid="2" grpId="0"/>
      <p:bldP spid="3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6515" y="1580014"/>
            <a:ext cx="87579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 aluno que não respeitar alguma das normas de segurança será punido. As penalidades são desde a PERDA DE PONTOS resultar na SUSPENSÃO/EXCLUSÃO da disciplina;</a:t>
            </a:r>
          </a:p>
          <a:p>
            <a:pPr marL="214308" indent="-214308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Todos os experimentos são seguros desde que sejam executados com atenção e prudência;</a:t>
            </a:r>
          </a:p>
          <a:p>
            <a:pPr marL="214308" indent="-214308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Cuidado ao deformar a mola nos experimentos “massa/mola”. Deformações em excesso podem resultar no DISPARO de massas causando acidentes;</a:t>
            </a:r>
          </a:p>
          <a:p>
            <a:pPr marL="214308" indent="-214308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Após executar experimentos que envolvam AQUECIMENTO não toque nos equipamento da bancada antes de verificar a temperatura da mesma;</a:t>
            </a:r>
          </a:p>
          <a:p>
            <a:pPr marL="214308" indent="-214308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Antes de executar algum experimento que envolva equilibrar corpos em hastes metálicas, como por exemplo pêndulo simples e massa/mola, verifique se os equipamentos estão devidamente presos sobre a bancada;</a:t>
            </a:r>
          </a:p>
          <a:p>
            <a:pPr marL="214308" indent="-214308" algn="just">
              <a:buFont typeface="Wingdings" panose="05000000000000000000" pitchFamily="2" charset="2"/>
              <a:buChar char="à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14308" indent="-214308" algn="just">
              <a:buFont typeface="Wingdings" panose="05000000000000000000" pitchFamily="2" charset="2"/>
              <a:buChar char="à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Os alunos devem entregar a bancada LIMPA e ORGANIZADA; O grupo que deixar a bancada suja e desorganizada perderá ponto.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278523" y="764704"/>
            <a:ext cx="858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postura do estudante dentro do laboratório é seu reflexo profissional no ambiente de trabalho”</a:t>
            </a:r>
            <a:endParaRPr lang="pt-B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NORMAS DE SEGURANÇA NO LABORATÓRIO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A8A2DF-3218-F646-9C1E-D816BC8D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EC82352D-46E5-E345-8C32-8415F271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143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386535" y="2075927"/>
            <a:ext cx="837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eaLnBrk="0" hangingPunct="0">
              <a:buFont typeface="Wingdings" pitchFamily="2" charset="2"/>
              <a:buChar char="ü"/>
              <a:tabLst>
                <a:tab pos="670305" algn="l"/>
              </a:tabLst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Soma e subtração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Após realizar a soma, o resultado deve apresentar apenas um algarismo duvidoso.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1143003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143002" y="1459491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5" name="Retângulo 34"/>
          <p:cNvSpPr/>
          <p:nvPr/>
        </p:nvSpPr>
        <p:spPr>
          <a:xfrm>
            <a:off x="367017" y="1473892"/>
            <a:ext cx="15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Operações </a:t>
            </a: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413538" y="3429096"/>
            <a:ext cx="837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eaLnBrk="0" hangingPunct="0">
              <a:buFont typeface="Wingdings" pitchFamily="2" charset="2"/>
              <a:buChar char="ü"/>
              <a:tabLst>
                <a:tab pos="685783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Produto e divisão: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resultado da operação deve ser fornecido com o mesmo número de algarismos significativos do fator que tiver o menor número de algarismos significativos.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1163634" y="5290032"/>
            <a:ext cx="682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Algarismos significativos em medidas com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/>
              <p:nvPr/>
            </p:nvSpPr>
            <p:spPr>
              <a:xfrm>
                <a:off x="1357747" y="2852936"/>
                <a:ext cx="5041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133,35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–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46,7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86,65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47" y="2852936"/>
                <a:ext cx="5041188" cy="461665"/>
              </a:xfrm>
              <a:prstGeom prst="rect">
                <a:avLst/>
              </a:prstGeom>
              <a:blipFill>
                <a:blip r:embed="rId2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/>
              <p:nvPr/>
            </p:nvSpPr>
            <p:spPr>
              <a:xfrm>
                <a:off x="6204614" y="2852936"/>
                <a:ext cx="1751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86,</m:t>
                      </m:r>
                      <m:r>
                        <a:rPr lang="pt-BR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614" y="2852936"/>
                <a:ext cx="1751762" cy="461665"/>
              </a:xfrm>
              <a:prstGeom prst="rect">
                <a:avLst/>
              </a:prstGeom>
              <a:blipFill>
                <a:blip r:embed="rId3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/>
              <p:nvPr/>
            </p:nvSpPr>
            <p:spPr>
              <a:xfrm>
                <a:off x="1374418" y="4685380"/>
                <a:ext cx="5024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32,74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25,2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=825,048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18" y="4685380"/>
                <a:ext cx="5024517" cy="461665"/>
              </a:xfrm>
              <a:prstGeom prst="rect">
                <a:avLst/>
              </a:prstGeom>
              <a:blipFill>
                <a:blip r:embed="rId4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/>
              <p:nvPr/>
            </p:nvSpPr>
            <p:spPr>
              <a:xfrm>
                <a:off x="6247704" y="4685380"/>
                <a:ext cx="1780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825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04" y="4685380"/>
                <a:ext cx="1780680" cy="461665"/>
              </a:xfrm>
              <a:prstGeom prst="rect">
                <a:avLst/>
              </a:prstGeom>
              <a:blipFill>
                <a:blip r:embed="rId5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CF6D60E-05CF-4A1D-BAFB-63995CF3994D}"/>
                  </a:ext>
                </a:extLst>
              </p:cNvPr>
              <p:cNvSpPr/>
              <p:nvPr/>
            </p:nvSpPr>
            <p:spPr>
              <a:xfrm>
                <a:off x="1331640" y="5775647"/>
                <a:ext cx="3984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82,7390</m:t>
                          </m:r>
                          <m:r>
                            <m:rPr>
                              <m:nor/>
                            </m:rPr>
                            <a:rPr lang="pt-BR" sz="2400" i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  </m:t>
                          </m:r>
                          <m:r>
                            <a:rPr lang="pt-B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0,5678</m:t>
                          </m:r>
                        </m:e>
                      </m:d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CF6D60E-05CF-4A1D-BAFB-63995CF3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775647"/>
                <a:ext cx="3984168" cy="461665"/>
              </a:xfrm>
              <a:prstGeom prst="rect">
                <a:avLst/>
              </a:prstGeom>
              <a:blipFill>
                <a:blip r:embed="rId6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1AAD07-402F-4EC1-8FD1-81C963DE7260}"/>
                  </a:ext>
                </a:extLst>
              </p:cNvPr>
              <p:cNvSpPr/>
              <p:nvPr/>
            </p:nvSpPr>
            <p:spPr>
              <a:xfrm>
                <a:off x="5184720" y="5775646"/>
                <a:ext cx="2771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82,7</m:t>
                          </m:r>
                          <m:r>
                            <m:rPr>
                              <m:nor/>
                            </m:rPr>
                            <a:rPr lang="pt-BR" sz="2400" i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  </m:t>
                          </m:r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±0,6</m:t>
                          </m:r>
                        </m:e>
                      </m:d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1AAD07-402F-4EC1-8FD1-81C963DE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0" y="5775646"/>
                <a:ext cx="2771656" cy="461665"/>
              </a:xfrm>
              <a:prstGeom prst="rect">
                <a:avLst/>
              </a:prstGeom>
              <a:blipFill>
                <a:blip r:embed="rId7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FCE1B3D1-6B58-4D72-9A4B-BD689118893C}"/>
              </a:ext>
            </a:extLst>
          </p:cNvPr>
          <p:cNvSpPr/>
          <p:nvPr/>
        </p:nvSpPr>
        <p:spPr>
          <a:xfrm>
            <a:off x="728117" y="890572"/>
            <a:ext cx="7687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Operações Matemáticas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único algarismo duvidoso;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EF4979B2-1748-404B-ABD9-94EC0F18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F1A39-D476-B048-B7AF-FA24C090FDB2}" type="datetime1">
              <a:rPr lang="pt-BR" smtClean="0"/>
              <a:t>08/03/2020</a:t>
            </a:fld>
            <a:endParaRPr lang="fr-FR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DF5433B-DF0E-0A4F-B358-A8BD5F54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E26D1189-E87A-7744-B7A2-D072C432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35" grpId="0"/>
      <p:bldP spid="56" grpId="0" autoUpdateAnimBg="0"/>
      <p:bldP spid="62" grpId="0" autoUpdateAnimBg="0"/>
      <p:bldP spid="2" grpId="0"/>
      <p:bldP spid="3" grpId="0"/>
      <p:bldP spid="6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CC038A2-868D-C94A-91C6-1ED6DC12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9812"/>
            <a:ext cx="9144000" cy="1325563"/>
          </a:xfrm>
        </p:spPr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143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206768" y="2021981"/>
            <a:ext cx="8730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eaLnBrk="0" hangingPunct="0">
              <a:buFont typeface="Wingdings" pitchFamily="2" charset="2"/>
              <a:buChar char="ü"/>
              <a:tabLst>
                <a:tab pos="670305" algn="l"/>
              </a:tabLst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Radiciação, potenciação, </a:t>
            </a:r>
            <a:r>
              <a:rPr lang="pt-BR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logaritmação</a:t>
            </a: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 resultado deve apresentar o mesmo número de algarismo significativos da grandeza operada.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1143003" y="809411"/>
            <a:ext cx="13856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143002" y="1459491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5" name="Retângulo 34"/>
          <p:cNvSpPr/>
          <p:nvPr/>
        </p:nvSpPr>
        <p:spPr>
          <a:xfrm>
            <a:off x="371464" y="1446203"/>
            <a:ext cx="15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Operações </a:t>
            </a: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1143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413538" y="3956863"/>
            <a:ext cx="837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eaLnBrk="0" hangingPunct="0">
              <a:buFont typeface="Wingdings" pitchFamily="2" charset="2"/>
              <a:buChar char="ü"/>
              <a:tabLst>
                <a:tab pos="685783" algn="l"/>
              </a:tabLst>
            </a:pP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Medidas diretas ou indiretas: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Envolvendo constantes matemáticas ou físicas deve-se manter o número de algarismos significativos da medida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/>
              <p:nvPr/>
            </p:nvSpPr>
            <p:spPr>
              <a:xfrm>
                <a:off x="1713613" y="3255367"/>
                <a:ext cx="39901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62,874</m:t>
                              </m:r>
                            </m:e>
                          </m:d>
                        </m:e>
                      </m:func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=1,798471091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613" y="3255367"/>
                <a:ext cx="3990195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/>
              <p:nvPr/>
            </p:nvSpPr>
            <p:spPr>
              <a:xfrm>
                <a:off x="5598923" y="3255218"/>
                <a:ext cx="15653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1,7985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23" y="3255218"/>
                <a:ext cx="156536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/>
              <p:nvPr/>
            </p:nvSpPr>
            <p:spPr>
              <a:xfrm>
                <a:off x="359532" y="5056100"/>
                <a:ext cx="6541214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2,00 </m:t>
                              </m:r>
                              <m:r>
                                <m:rPr>
                                  <m:sty m:val="p"/>
                                </m:rPr>
                                <a:rPr lang="pt-B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</m:d>
                        </m:e>
                        <m:sup>
                          <m: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33,51032164  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5056100"/>
                <a:ext cx="6541214" cy="784830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/>
              <p:nvPr/>
            </p:nvSpPr>
            <p:spPr>
              <a:xfrm>
                <a:off x="6689243" y="5235185"/>
                <a:ext cx="18431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33,5</m:t>
                      </m:r>
                      <m:r>
                        <m:rPr>
                          <m:nor/>
                        </m:rPr>
                        <a:rPr lang="pt-BR" sz="24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243" y="5235185"/>
                <a:ext cx="1843197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FCE1B3D1-6B58-4D72-9A4B-BD689118893C}"/>
              </a:ext>
            </a:extLst>
          </p:cNvPr>
          <p:cNvSpPr/>
          <p:nvPr/>
        </p:nvSpPr>
        <p:spPr>
          <a:xfrm>
            <a:off x="755576" y="873075"/>
            <a:ext cx="7632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Operações Matemáticas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único algarismo duvidoso;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AE1D4C31-0103-EC41-8B33-AB2B43FE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F542-528C-5D4B-9780-F0FA512743DA}" type="datetime1">
              <a:rPr lang="pt-BR" smtClean="0"/>
              <a:t>08/03/2020</a:t>
            </a:fld>
            <a:endParaRPr lang="fr-F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0279486D-2F5D-6C47-B8AB-90C469BD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A95F2E03-84DE-4441-9BBB-24EB0BD9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5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56" grpId="0" autoUpdateAnimBg="0"/>
      <p:bldP spid="2" grpId="0"/>
      <p:bldP spid="3" grpId="0"/>
      <p:bldP spid="6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209B2C5-701A-4EE1-9305-7FC7C0C450A0}"/>
                  </a:ext>
                </a:extLst>
              </p:cNvPr>
              <p:cNvSpPr/>
              <p:nvPr/>
            </p:nvSpPr>
            <p:spPr>
              <a:xfrm>
                <a:off x="4676919" y="1412582"/>
                <a:ext cx="1536767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209B2C5-701A-4EE1-9305-7FC7C0C45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19" y="1412582"/>
                <a:ext cx="1536767" cy="831061"/>
              </a:xfrm>
              <a:prstGeom prst="rect">
                <a:avLst/>
              </a:prstGeom>
              <a:blipFill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27DB103-DBBB-44DC-8B3B-E2ADCFDD4D78}"/>
                  </a:ext>
                </a:extLst>
              </p:cNvPr>
              <p:cNvSpPr/>
              <p:nvPr/>
            </p:nvSpPr>
            <p:spPr>
              <a:xfrm>
                <a:off x="3740458" y="3059142"/>
                <a:ext cx="3882858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×73,4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acc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</m:num>
                              <m:den>
                                <m: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2,9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acc>
                                <m: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84 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27DB103-DBBB-44DC-8B3B-E2ADCFDD4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58" y="3059142"/>
                <a:ext cx="3882858" cy="999441"/>
              </a:xfrm>
              <a:prstGeom prst="rect">
                <a:avLst/>
              </a:prstGeom>
              <a:blipFill>
                <a:blip r:embed="rId3"/>
                <a:stretch>
                  <a:fillRect t="-21250"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3">
            <a:extLst>
              <a:ext uri="{FF2B5EF4-FFF2-40B4-BE49-F238E27FC236}">
                <a16:creationId xmlns:a16="http://schemas.microsoft.com/office/drawing/2014/main" id="{063646E1-BE90-C440-A082-2BEA42C6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46" name="Text Box 25">
            <a:extLst>
              <a:ext uri="{FF2B5EF4-FFF2-40B4-BE49-F238E27FC236}">
                <a16:creationId xmlns:a16="http://schemas.microsoft.com/office/drawing/2014/main" id="{A2815927-1481-4C98-8E33-10CCD4B47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25" y="907929"/>
            <a:ext cx="8073350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pêndulo simples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calculo da aceleração da gravidade</a:t>
            </a: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8804" name="Picture 4" descr="http://netanimations.net/Moving-animated-clip-art-picture-of-pendulum-x-bpm-2.gif">
            <a:extLst>
              <a:ext uri="{FF2B5EF4-FFF2-40B4-BE49-F238E27FC236}">
                <a16:creationId xmlns:a16="http://schemas.microsoft.com/office/drawing/2014/main" id="{0187680C-0DC1-4C0E-967A-69FFA6995A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8" y="1435146"/>
            <a:ext cx="3008419" cy="262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128F93-D01F-4CF0-B21E-D4CA03D6791C}"/>
                  </a:ext>
                </a:extLst>
              </p:cNvPr>
              <p:cNvSpPr/>
              <p:nvPr/>
            </p:nvSpPr>
            <p:spPr>
              <a:xfrm>
                <a:off x="452384" y="4119791"/>
                <a:ext cx="21677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alt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Período: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= 1,72 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 alt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128F93-D01F-4CF0-B21E-D4CA03D6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84" y="4119791"/>
                <a:ext cx="2167773" cy="369332"/>
              </a:xfrm>
              <a:prstGeom prst="rect">
                <a:avLst/>
              </a:prstGeom>
              <a:blipFill>
                <a:blip r:embed="rId5"/>
                <a:stretch>
                  <a:fillRect l="-2941" t="-6897" b="-241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9968399-7084-41B0-B80D-76200A7DBFA0}"/>
                  </a:ext>
                </a:extLst>
              </p:cNvPr>
              <p:cNvSpPr/>
              <p:nvPr/>
            </p:nvSpPr>
            <p:spPr>
              <a:xfrm>
                <a:off x="0" y="4489209"/>
                <a:ext cx="36398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alt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Comprimento do fio: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= 73,45 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pt-BR" alt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9968399-7084-41B0-B80D-76200A7DB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9209"/>
                <a:ext cx="3639843" cy="369332"/>
              </a:xfrm>
              <a:prstGeom prst="rect">
                <a:avLst/>
              </a:prstGeom>
              <a:blipFill>
                <a:blip r:embed="rId6"/>
                <a:stretch>
                  <a:fillRect l="-1045" t="-3226"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F85995A-1A54-4622-8DFF-67B99ACEEFFC}"/>
                  </a:ext>
                </a:extLst>
              </p:cNvPr>
              <p:cNvSpPr/>
              <p:nvPr/>
            </p:nvSpPr>
            <p:spPr>
              <a:xfrm>
                <a:off x="3779912" y="2461018"/>
                <a:ext cx="3990516" cy="469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1,72</m:t>
                              </m:r>
                            </m:e>
                          </m:d>
                        </m:e>
                        <m:sup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>
                          <a:latin typeface="Cambria Math" panose="02040503050406030204" pitchFamily="18" charset="0"/>
                        </a:rPr>
                        <m:t>=2,9</m:t>
                      </m:r>
                      <m:acc>
                        <m:accPr>
                          <m:chr m:val="̅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pt-BR" sz="2400">
                          <a:latin typeface="Cambria Math" panose="02040503050406030204" pitchFamily="18" charset="0"/>
                        </a:rPr>
                        <m:t>84 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F85995A-1A54-4622-8DFF-67B99ACEE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461018"/>
                <a:ext cx="3990516" cy="469937"/>
              </a:xfrm>
              <a:prstGeom prst="rect">
                <a:avLst/>
              </a:prstGeom>
              <a:blipFill>
                <a:blip r:embed="rId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B8594D-8831-48A2-8A73-C722375849B0}"/>
                  </a:ext>
                </a:extLst>
              </p:cNvPr>
              <p:cNvSpPr/>
              <p:nvPr/>
            </p:nvSpPr>
            <p:spPr>
              <a:xfrm>
                <a:off x="4251996" y="4278685"/>
                <a:ext cx="3046347" cy="72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=980,1547367</m:t>
                      </m:r>
                      <m:f>
                        <m:fPr>
                          <m:ctrlP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4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altLang="pt-BR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B8594D-8831-48A2-8A73-C72237584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6" y="4278685"/>
                <a:ext cx="3046347" cy="725007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30EA1DB3-53D2-4936-88E6-542C38CE9699}"/>
                  </a:ext>
                </a:extLst>
              </p:cNvPr>
              <p:cNvSpPr/>
              <p:nvPr/>
            </p:nvSpPr>
            <p:spPr>
              <a:xfrm>
                <a:off x="4784686" y="5292583"/>
                <a:ext cx="1794402" cy="72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=980</m:t>
                      </m:r>
                      <m:f>
                        <m:fPr>
                          <m:ctrlP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4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altLang="pt-BR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30EA1DB3-53D2-4936-88E6-542C38CE9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6" y="5292583"/>
                <a:ext cx="1794402" cy="725007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099BD5CE-78A1-3540-8C04-1BE991F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879C-66A3-F04C-93A7-8074676AF381}" type="datetime1">
              <a:rPr lang="pt-BR" smtClean="0"/>
              <a:t>08/03/2020</a:t>
            </a:fld>
            <a:endParaRPr lang="fr-FR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33B2C40C-A137-9643-9C7B-596BBBAC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06DCEFF1-F493-A047-877D-89B4DA5F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4" name="Text Box 6">
            <a:extLst>
              <a:ext uri="{FF2B5EF4-FFF2-40B4-BE49-F238E27FC236}">
                <a16:creationId xmlns:a16="http://schemas.microsoft.com/office/drawing/2014/main" id="{C2AC45BB-7745-4F8E-91B8-A1B7A376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66" y="1496353"/>
            <a:ext cx="7280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(Grandezas expressas em diferentes sistemas de unidades)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8213F510-C734-3241-901F-0F899C61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F4A5212-6388-4493-A3AC-30251FE07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07" y="943798"/>
            <a:ext cx="3031905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Conversão de unidades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DBEBF2-6F1F-4DB5-B45B-82937EF1106B}"/>
              </a:ext>
            </a:extLst>
          </p:cNvPr>
          <p:cNvSpPr/>
          <p:nvPr/>
        </p:nvSpPr>
        <p:spPr>
          <a:xfrm>
            <a:off x="391106" y="2056572"/>
            <a:ext cx="8361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realizar uma transformação de unidades para uma determinada grandeza física, o resultado final deve possuir o mesmo número de algarismos significativos da expressão original;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2691DD-E72A-4D84-920C-EC219140EB7F}"/>
              </a:ext>
            </a:extLst>
          </p:cNvPr>
          <p:cNvSpPr/>
          <p:nvPr/>
        </p:nvSpPr>
        <p:spPr>
          <a:xfrm>
            <a:off x="391107" y="3226328"/>
            <a:ext cx="8361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 seja conveniente é possível utilizar potências de dez para expressar o resultado final;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E899E1-258A-49DD-BC97-1AD83B9F5DE3}"/>
              </a:ext>
            </a:extLst>
          </p:cNvPr>
          <p:cNvSpPr/>
          <p:nvPr/>
        </p:nvSpPr>
        <p:spPr>
          <a:xfrm>
            <a:off x="295003" y="4191438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pt-BR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  <a:r>
              <a:rPr lang="pt-BR" alt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47B75A2-7B4F-4390-9613-BEAB3C02F511}"/>
                  </a:ext>
                </a:extLst>
              </p:cNvPr>
              <p:cNvSpPr/>
              <p:nvPr/>
            </p:nvSpPr>
            <p:spPr>
              <a:xfrm>
                <a:off x="295003" y="4791240"/>
                <a:ext cx="1843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= 695 </m:t>
                      </m:r>
                      <m:r>
                        <a:rPr lang="pt-BR" altLang="pt-BR" sz="2400" i="1" dirty="0" err="1">
                          <a:latin typeface="Cambria Math" panose="02040503050406030204" pitchFamily="18" charset="0"/>
                        </a:rPr>
                        <m:t>𝑙𝑏</m:t>
                      </m:r>
                    </m:oMath>
                  </m:oMathPara>
                </a14:m>
                <a:endParaRPr lang="pt-BR" alt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47B75A2-7B4F-4390-9613-BEAB3C02F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3" y="4791240"/>
                <a:ext cx="184300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A53B1BA-B10E-476E-8815-D6515E6533BC}"/>
                  </a:ext>
                </a:extLst>
              </p:cNvPr>
              <p:cNvSpPr/>
              <p:nvPr/>
            </p:nvSpPr>
            <p:spPr>
              <a:xfrm>
                <a:off x="1960327" y="4786936"/>
                <a:ext cx="2827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= (695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4,448)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A53B1BA-B10E-476E-8815-D6515E653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327" y="4786936"/>
                <a:ext cx="2827697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D11F88-56BB-4BD8-8D9E-A1E48707037C}"/>
                  </a:ext>
                </a:extLst>
              </p:cNvPr>
              <p:cNvSpPr/>
              <p:nvPr/>
            </p:nvSpPr>
            <p:spPr>
              <a:xfrm>
                <a:off x="4587610" y="4791240"/>
                <a:ext cx="18565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= 3091,4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D11F88-56BB-4BD8-8D9E-A1E487070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10" y="4791240"/>
                <a:ext cx="1856598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E9F406E-A5DE-412F-A45E-F23B35EFAD68}"/>
                  </a:ext>
                </a:extLst>
              </p:cNvPr>
              <p:cNvSpPr/>
              <p:nvPr/>
            </p:nvSpPr>
            <p:spPr>
              <a:xfrm>
                <a:off x="2362404" y="5569491"/>
                <a:ext cx="4381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altLang="pt-BR" sz="2400" i="1" dirty="0" smtClean="0">
                          <a:latin typeface="Cambria Math" panose="02040503050406030204" pitchFamily="18" charset="0"/>
                        </a:rPr>
                        <m:t> =309 </m:t>
                      </m:r>
                      <m:r>
                        <a:rPr lang="pt-BR" altLang="pt-BR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sz="2400" b="0" i="1" dirty="0" smtClean="0">
                          <a:latin typeface="Cambria Math" panose="02040503050406030204" pitchFamily="18" charset="0"/>
                        </a:rPr>
                        <m:t> 10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=3,09 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altLang="pt-BR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altLang="pt-BR" sz="24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alt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E9F406E-A5DE-412F-A45E-F23B35EF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04" y="5569491"/>
                <a:ext cx="438113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B1236F3E-8FD4-1748-B102-57A9413D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9E27-2DCE-9048-8398-AE10FE485620}" type="datetime1">
              <a:rPr lang="pt-BR" smtClean="0"/>
              <a:t>08/03/2020</a:t>
            </a:fld>
            <a:endParaRPr lang="fr-FR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086C6205-39A7-EF43-BD6C-5D9CFA56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A9C6AF01-8224-2645-9E8E-63C28DF9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Text Box 4">
            <a:extLst>
              <a:ext uri="{FF2B5EF4-FFF2-40B4-BE49-F238E27FC236}">
                <a16:creationId xmlns:a16="http://schemas.microsoft.com/office/drawing/2014/main" id="{11CCEA57-01E2-4303-9667-AF3CED574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7777" y="788138"/>
            <a:ext cx="2261282" cy="50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789" b="1">
                <a:solidFill>
                  <a:schemeClr val="bg1"/>
                </a:solidFill>
              </a:rPr>
              <a:t>Bibliografia</a:t>
            </a:r>
          </a:p>
        </p:txBody>
      </p:sp>
      <p:sp>
        <p:nvSpPr>
          <p:cNvPr id="161797" name="Rectangle 7">
            <a:extLst>
              <a:ext uri="{FF2B5EF4-FFF2-40B4-BE49-F238E27FC236}">
                <a16:creationId xmlns:a16="http://schemas.microsoft.com/office/drawing/2014/main" id="{05990A40-88FB-47A9-837F-2BB0A5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01" y="1673461"/>
            <a:ext cx="8370930" cy="3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70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Bibliografia básica</a:t>
            </a:r>
          </a:p>
          <a:p>
            <a:pPr algn="just" eaLnBrk="1" hangingPunct="1"/>
            <a:endParaRPr lang="pt-BR" altLang="pt-BR" sz="749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Tipler</a:t>
            </a:r>
            <a:r>
              <a:rPr lang="pt-BR" altLang="pt-BR" sz="1633" dirty="0">
                <a:latin typeface="+mn-lt"/>
              </a:rPr>
              <a:t>, P.A.; Mosca, G.; Física para Cientistas e Engenheiros: Mecânica, Oscilações e Ondas, Termodinâmica, vol.1, 6.Ed., Rio de Janeiro: Livros Técnicos e Científicos, 2006.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1.1-1.5</a:t>
            </a:r>
            <a:r>
              <a:rPr lang="pt-BR" altLang="pt-BR" sz="1633" dirty="0">
                <a:latin typeface="+mn-lt"/>
              </a:rPr>
              <a:t>) </a:t>
            </a: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r>
              <a:rPr lang="pt-BR" altLang="pt-BR" sz="170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Bibliografia complementar</a:t>
            </a:r>
          </a:p>
          <a:p>
            <a:pPr eaLnBrk="1" hangingPunct="1"/>
            <a:endParaRPr lang="pt-BR" altLang="pt-BR" sz="749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Halliday</a:t>
            </a:r>
            <a:r>
              <a:rPr lang="pt-BR" altLang="pt-BR" sz="1633" dirty="0">
                <a:latin typeface="+mn-lt"/>
              </a:rPr>
              <a:t>, D.; </a:t>
            </a:r>
            <a:r>
              <a:rPr lang="pt-BR" altLang="pt-BR" sz="1633" dirty="0" err="1">
                <a:latin typeface="+mn-lt"/>
              </a:rPr>
              <a:t>Resnick</a:t>
            </a:r>
            <a:r>
              <a:rPr lang="pt-BR" altLang="pt-BR" sz="1633" dirty="0">
                <a:latin typeface="+mn-lt"/>
              </a:rPr>
              <a:t>, R.; WALKER, J.; Fundamentos de Física. vol. 1, 8.Ed., Rio de Janeiro: Livros Técnicos e Científicos, 2009.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1.1-1.7</a:t>
            </a:r>
            <a:r>
              <a:rPr lang="pt-BR" altLang="pt-BR" sz="1633" dirty="0">
                <a:latin typeface="+mn-lt"/>
              </a:rPr>
              <a:t>) </a:t>
            </a:r>
          </a:p>
          <a:p>
            <a:pPr algn="just" eaLnBrk="1" hangingPunct="1"/>
            <a:endParaRPr lang="pt-BR" altLang="pt-BR" sz="1633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Serway</a:t>
            </a:r>
            <a:r>
              <a:rPr lang="pt-BR" altLang="pt-BR" sz="1633" dirty="0">
                <a:latin typeface="+mn-lt"/>
              </a:rPr>
              <a:t> R.A.; </a:t>
            </a:r>
            <a:r>
              <a:rPr lang="pt-BR" altLang="pt-BR" sz="1633" dirty="0" err="1">
                <a:latin typeface="+mn-lt"/>
              </a:rPr>
              <a:t>Jewett</a:t>
            </a:r>
            <a:r>
              <a:rPr lang="pt-BR" altLang="pt-BR" sz="1633" dirty="0">
                <a:latin typeface="+mn-lt"/>
              </a:rPr>
              <a:t>, Jr. J.W.; Princípios de Física: Mecânica Clássica, 1.Ed., São Paulo: </a:t>
            </a:r>
            <a:r>
              <a:rPr lang="pt-BR" altLang="pt-BR" sz="1633" dirty="0" err="1">
                <a:latin typeface="+mn-lt"/>
              </a:rPr>
              <a:t>Cengage</a:t>
            </a:r>
            <a:r>
              <a:rPr lang="pt-BR" altLang="pt-BR" sz="1633" dirty="0">
                <a:latin typeface="+mn-lt"/>
              </a:rPr>
              <a:t> Learning, 2001.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1.3-1.6</a:t>
            </a:r>
            <a:r>
              <a:rPr lang="pt-BR" altLang="pt-BR" sz="1633" dirty="0">
                <a:latin typeface="+mn-lt"/>
              </a:rPr>
              <a:t>)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35521A1-0C8A-4A0F-8CF7-ADB9BBC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58B9A1-F2C4-4A42-A325-3F2B75BF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7E47-64BC-484B-9663-14B1AC43F028}" type="datetime1">
              <a:rPr lang="pt-BR" smtClean="0"/>
              <a:t>08/03/2020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B0F4FDF-9A78-A940-936E-443E866F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189DB20-CDD3-6342-9521-375FB80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2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395536" y="1196752"/>
            <a:ext cx="8424936" cy="3978275"/>
          </a:xfrm>
        </p:spPr>
        <p:txBody>
          <a:bodyPr>
            <a:noAutofit/>
          </a:bodyPr>
          <a:lstStyle/>
          <a:p>
            <a:pPr marL="12700" lvl="1" indent="0" algn="just">
              <a:buFont typeface="Wingdings" panose="05000000000000000000" pitchFamily="2" charset="2"/>
              <a:buChar char="à"/>
            </a:pPr>
            <a:r>
              <a:rPr lang="pt-BR" sz="2250" dirty="0"/>
              <a:t>A metrologia diz respeito aos processos e procedimentos de medição em quaisquer atividades profissionais.</a:t>
            </a:r>
          </a:p>
          <a:p>
            <a:pPr marL="12700" lvl="1" indent="0" algn="just">
              <a:buFont typeface="Wingdings" panose="05000000000000000000" pitchFamily="2" charset="2"/>
              <a:buChar char="à"/>
            </a:pPr>
            <a:endParaRPr lang="pt-BR" sz="2250" dirty="0"/>
          </a:p>
          <a:p>
            <a:pPr marL="12700" lvl="1" indent="0" algn="just">
              <a:buFont typeface="Wingdings" panose="05000000000000000000" pitchFamily="2" charset="2"/>
              <a:buChar char="à"/>
            </a:pPr>
            <a:r>
              <a:rPr lang="pt-BR" sz="2250" dirty="0"/>
              <a:t>Aborda o controle de qualidade dos produtos e insumos industriais, a condução de pesquisa básica, a produção de novas tecnologias, o desenvolvimento e a calibração de padrões de medida.</a:t>
            </a:r>
          </a:p>
          <a:p>
            <a:pPr marL="12700" lvl="1" indent="0" algn="just">
              <a:buFont typeface="Wingdings" panose="05000000000000000000" pitchFamily="2" charset="2"/>
              <a:buChar char="à"/>
            </a:pPr>
            <a:endParaRPr lang="pt-BR" sz="2250" dirty="0"/>
          </a:p>
          <a:p>
            <a:pPr marL="12700" lvl="1" indent="0" algn="just">
              <a:buFont typeface="Wingdings" panose="05000000000000000000" pitchFamily="2" charset="2"/>
              <a:buChar char="à"/>
            </a:pPr>
            <a:r>
              <a:rPr lang="pt-BR" sz="2250" dirty="0"/>
              <a:t>A confiabilidade de uma medida é resultado de diretrizes internacionais amplamente aceitas para expressar e avaliar a os resultados de uma medição.</a:t>
            </a:r>
          </a:p>
          <a:p>
            <a:pPr lvl="1" algn="just">
              <a:buFont typeface="Courier New" pitchFamily="49" charset="0"/>
              <a:buChar char="o"/>
            </a:pPr>
            <a:endParaRPr lang="fr-FR" sz="225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583226-96F6-814F-872D-61BBDED5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176212" y="1002127"/>
            <a:ext cx="8791575" cy="489585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à"/>
            </a:pPr>
            <a:r>
              <a:rPr lang="pt-BR" sz="2900" dirty="0"/>
              <a:t>O laboratório </a:t>
            </a:r>
            <a:r>
              <a:rPr lang="pt-BR" sz="2900" dirty="0">
                <a:sym typeface="Wingdings" pitchFamily="2" charset="2"/>
              </a:rPr>
              <a:t> opor</a:t>
            </a:r>
            <a:r>
              <a:rPr lang="pt-BR" sz="2900" dirty="0"/>
              <a:t>tunidade de validar as teorias físicas de uma maneira quantitativa em um  experimento real. 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9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900" dirty="0"/>
              <a:t>A experiência           as limitações          situações reais.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9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900" dirty="0"/>
              <a:t>Minimizar os erros. Realizar medidas experimentais cuidadosas. 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9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900" dirty="0"/>
              <a:t> Aprender a escrever relatórios</a:t>
            </a:r>
            <a:endParaRPr lang="fr-FR" sz="2900" dirty="0"/>
          </a:p>
        </p:txBody>
      </p:sp>
      <p:sp>
        <p:nvSpPr>
          <p:cNvPr id="4" name="Seta para a direita 3"/>
          <p:cNvSpPr/>
          <p:nvPr/>
        </p:nvSpPr>
        <p:spPr>
          <a:xfrm>
            <a:off x="2920276" y="2996952"/>
            <a:ext cx="508516" cy="23816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5722355" y="2996952"/>
            <a:ext cx="508516" cy="23816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28FD276-7A2A-7F47-A928-1230CBE8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8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FIS06326 - Exp1 - Física</a:t>
            </a:r>
            <a:endParaRPr lang="fr-F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" y="515467"/>
            <a:ext cx="7985683" cy="59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FIS06326 - Exp1 - Física</a:t>
            </a:r>
            <a:endParaRPr lang="fr-F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" y="1872760"/>
            <a:ext cx="7985683" cy="27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CRONOGRAMA - </a:t>
            </a:r>
            <a:r>
              <a:rPr lang="fr-FR" dirty="0"/>
              <a:t>FIS06326 - Exp1 - </a:t>
            </a:r>
            <a:r>
              <a:rPr lang="fr-FR" dirty="0" smtClean="0"/>
              <a:t>Física</a:t>
            </a:r>
            <a:endParaRPr lang="fr-F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4" y="988189"/>
            <a:ext cx="7974136" cy="43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14647</TotalTime>
  <Words>2573</Words>
  <Application>Microsoft Office PowerPoint</Application>
  <PresentationFormat>Apresentação na tela (4:3)</PresentationFormat>
  <Paragraphs>517</Paragraphs>
  <Slides>44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5" baseType="lpstr">
      <vt:lpstr>Arial</vt:lpstr>
      <vt:lpstr>Arial Rounded MT Bold</vt:lpstr>
      <vt:lpstr>Calibri</vt:lpstr>
      <vt:lpstr>Cambria Math</vt:lpstr>
      <vt:lpstr>Courier New</vt:lpstr>
      <vt:lpstr>Tahoma</vt:lpstr>
      <vt:lpstr>Times</vt:lpstr>
      <vt:lpstr>Times New Roman</vt:lpstr>
      <vt:lpstr>Wingdings</vt:lpstr>
      <vt:lpstr>Wingdings 2</vt:lpstr>
      <vt:lpstr>Tema do Office</vt:lpstr>
      <vt:lpstr>FÍSICA EXPERIMENTAL  2020/01</vt:lpstr>
      <vt:lpstr>NORMAS DE SEGURANÇA NO LABORATÓRIO</vt:lpstr>
      <vt:lpstr>NORMAS DE SEGURANÇA NO LABORATÓRIO</vt:lpstr>
      <vt:lpstr>NORMAS DE SEGURANÇA NO LABORATÓRIO</vt:lpstr>
      <vt:lpstr>APRESENTAÇÃO</vt:lpstr>
      <vt:lpstr>APRESENTAÇÃO</vt:lpstr>
      <vt:lpstr>CRONOGRAMA - FIS06326 - Exp1 - Física</vt:lpstr>
      <vt:lpstr>CRONOGRAMA - FIS06326 - Exp1 - Física</vt:lpstr>
      <vt:lpstr>CRONOGRAMA - FIS06326 - Exp1 - Física</vt:lpstr>
      <vt:lpstr>CRONOGRAMA - FIS09057 - Exp1 - Engenharas</vt:lpstr>
      <vt:lpstr>CRONOGRAMA - FIS09057 - Exp1 - Engenharas</vt:lpstr>
      <vt:lpstr>CRONOGRAMA - FIS09057 - Exp1 - Engenharas</vt:lpstr>
      <vt:lpstr>CRONOGRAMA - FIS06090 - Exp2 - Física</vt:lpstr>
      <vt:lpstr>CRONOGRAMA - FIS06090 - Exp2 - Física</vt:lpstr>
      <vt:lpstr>CRONOGRAMA - FIS06090 - Exp2 - Física</vt:lpstr>
      <vt:lpstr>DESENVOLVIMENTO DO CURSO</vt:lpstr>
      <vt:lpstr>DESENVOLVIMENTO DO CURSO</vt:lpstr>
      <vt:lpstr>DESENVOLVIMENTO DO CURSO</vt:lpstr>
      <vt:lpstr>DESENVOLVIMENTO DO CURSO</vt:lpstr>
      <vt:lpstr>INFORMAÇÕES GERAIS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ALGARISMOS SIGNIFICATIVOS</vt:lpstr>
      <vt:lpstr>Bibliografia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Daliana Oliveira</cp:lastModifiedBy>
  <cp:revision>854</cp:revision>
  <cp:lastPrinted>2018-03-12T11:30:45Z</cp:lastPrinted>
  <dcterms:created xsi:type="dcterms:W3CDTF">2005-04-17T17:57:02Z</dcterms:created>
  <dcterms:modified xsi:type="dcterms:W3CDTF">2020-03-09T01:03:41Z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